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56" r:id="rId1"/>
  </p:sldMasterIdLst>
  <p:notesMasterIdLst>
    <p:notesMasterId r:id="rId36"/>
  </p:notesMasterIdLst>
  <p:handoutMasterIdLst>
    <p:handoutMasterId r:id="rId37"/>
  </p:handoutMasterIdLst>
  <p:sldIdLst>
    <p:sldId id="265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7" r:id="rId22"/>
    <p:sldId id="291" r:id="rId23"/>
    <p:sldId id="292" r:id="rId24"/>
    <p:sldId id="293" r:id="rId25"/>
    <p:sldId id="289" r:id="rId26"/>
    <p:sldId id="286" r:id="rId27"/>
    <p:sldId id="285" r:id="rId28"/>
    <p:sldId id="294" r:id="rId29"/>
    <p:sldId id="295" r:id="rId30"/>
    <p:sldId id="296" r:id="rId31"/>
    <p:sldId id="297" r:id="rId32"/>
    <p:sldId id="298" r:id="rId33"/>
    <p:sldId id="290" r:id="rId34"/>
    <p:sldId id="288" r:id="rId35"/>
  </p:sldIdLst>
  <p:sldSz cx="9144000" cy="5715000" type="screen16x10"/>
  <p:notesSz cx="7099300" cy="10234613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DB8"/>
    <a:srgbClr val="25A725"/>
    <a:srgbClr val="FE0000"/>
    <a:srgbClr val="BDEBFB"/>
    <a:srgbClr val="2DC92D"/>
    <a:srgbClr val="0000FF"/>
    <a:srgbClr val="0000FE"/>
    <a:srgbClr val="D1CC00"/>
    <a:srgbClr val="FF9C9B"/>
    <a:srgbClr val="FFC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Stile medio 1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9" autoAdjust="0"/>
    <p:restoredTop sz="95701" autoAdjust="0"/>
  </p:normalViewPr>
  <p:slideViewPr>
    <p:cSldViewPr snapToGrid="0" snapToObjects="1">
      <p:cViewPr varScale="1">
        <p:scale>
          <a:sx n="96" d="100"/>
          <a:sy n="96" d="100"/>
        </p:scale>
        <p:origin x="534" y="72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-20039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1134" y="-1137"/>
      </p:cViewPr>
      <p:guideLst>
        <p:guide orient="horz" pos="3224"/>
        <p:guide pos="223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/>
          <a:lstStyle>
            <a:lvl1pPr algn="r">
              <a:defRPr sz="1300"/>
            </a:lvl1pPr>
          </a:lstStyle>
          <a:p>
            <a:fld id="{A3A710CB-D68B-4ECD-B63A-D37A0FE5AD83}" type="datetimeFigureOut">
              <a:rPr lang="en-US" smtClean="0"/>
              <a:t>7/2/2018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 anchor="b"/>
          <a:lstStyle>
            <a:lvl1pPr algn="r">
              <a:defRPr sz="1300"/>
            </a:lvl1pPr>
          </a:lstStyle>
          <a:p>
            <a:fld id="{B762B09C-F1B7-4164-956F-C5078A3434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1014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/>
          <a:lstStyle>
            <a:lvl1pPr algn="l">
              <a:defRPr sz="13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/>
          <a:lstStyle>
            <a:lvl1pPr algn="r">
              <a:defRPr sz="1300"/>
            </a:lvl1pPr>
          </a:lstStyle>
          <a:p>
            <a:fld id="{C5935D1E-0D47-4659-BF7E-E3FE532ABDF4}" type="datetimeFigureOut">
              <a:rPr lang="it-IT" smtClean="0"/>
              <a:pPr/>
              <a:t>02/07/2018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768350"/>
            <a:ext cx="6134100" cy="3835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36" tIns="49518" rIns="99036" bIns="49518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36" tIns="49518" rIns="99036" bIns="49518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 anchor="b"/>
          <a:lstStyle>
            <a:lvl1pPr algn="l">
              <a:defRPr sz="13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 anchor="b"/>
          <a:lstStyle>
            <a:lvl1pPr algn="r">
              <a:defRPr sz="1300"/>
            </a:lvl1pPr>
          </a:lstStyle>
          <a:p>
            <a:fld id="{7294955F-7AD0-49A9-94B1-62B5205F5FF8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0801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zion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/>
          <p:cNvSpPr/>
          <p:nvPr userDrawn="1"/>
        </p:nvSpPr>
        <p:spPr>
          <a:xfrm>
            <a:off x="83371" y="5222519"/>
            <a:ext cx="456661" cy="45832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tangolo 4"/>
          <p:cNvSpPr/>
          <p:nvPr userDrawn="1"/>
        </p:nvSpPr>
        <p:spPr>
          <a:xfrm>
            <a:off x="0" y="5394346"/>
            <a:ext cx="9144000" cy="3206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itchFamily="34" charset="0"/>
            </a:endParaRPr>
          </a:p>
        </p:txBody>
      </p:sp>
      <p:cxnSp>
        <p:nvCxnSpPr>
          <p:cNvPr id="6" name="Connettore 1 5"/>
          <p:cNvCxnSpPr/>
          <p:nvPr userDrawn="1"/>
        </p:nvCxnSpPr>
        <p:spPr>
          <a:xfrm>
            <a:off x="0" y="5394346"/>
            <a:ext cx="9144000" cy="0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8" y="5235983"/>
            <a:ext cx="436692" cy="436692"/>
          </a:xfrm>
          <a:prstGeom prst="rect">
            <a:avLst/>
          </a:prstGeom>
        </p:spPr>
      </p:pic>
      <p:sp>
        <p:nvSpPr>
          <p:cNvPr id="8" name="Titolo 23"/>
          <p:cNvSpPr txBox="1">
            <a:spLocks/>
          </p:cNvSpPr>
          <p:nvPr userDrawn="1"/>
        </p:nvSpPr>
        <p:spPr>
          <a:xfrm>
            <a:off x="645032" y="5394346"/>
            <a:ext cx="4948943" cy="31586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300" i="1" dirty="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rPr>
              <a:t>AIA - Optical Flow</a:t>
            </a:r>
            <a:r>
              <a:rPr lang="it-IT" sz="1300" i="1" dirty="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it-IT" sz="1300" dirty="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rPr>
              <a:t>– A.A. 2017-2018 | Alessandro Bria</a:t>
            </a:r>
          </a:p>
        </p:txBody>
      </p:sp>
      <p:sp>
        <p:nvSpPr>
          <p:cNvPr id="9" name="Rettangolo 8"/>
          <p:cNvSpPr/>
          <p:nvPr userDrawn="1"/>
        </p:nvSpPr>
        <p:spPr>
          <a:xfrm>
            <a:off x="8472023" y="5394348"/>
            <a:ext cx="641296" cy="31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r"/>
            <a:fld id="{DB0A777A-9A85-4BE0-9226-44B443F7F57B}" type="slidenum">
              <a:rPr lang="en-US" sz="1200" smtClean="0">
                <a:solidFill>
                  <a:srgbClr val="085091"/>
                </a:solidFill>
                <a:latin typeface="Trebuchet MS" pitchFamily="34" charset="0"/>
              </a:rPr>
              <a:t>‹#›</a:t>
            </a:fld>
            <a:r>
              <a:rPr lang="en-US" sz="1200" dirty="0">
                <a:solidFill>
                  <a:srgbClr val="085091"/>
                </a:solidFill>
                <a:latin typeface="Trebuchet MS" pitchFamily="34" charset="0"/>
              </a:rPr>
              <a:t>/34</a:t>
            </a:r>
            <a:endParaRPr lang="en-US" sz="1400" dirty="0">
              <a:solidFill>
                <a:srgbClr val="085091"/>
              </a:solidFill>
              <a:latin typeface="Trebuchet MS" pitchFamily="34" charset="0"/>
            </a:endParaRPr>
          </a:p>
        </p:txBody>
      </p:sp>
      <p:sp>
        <p:nvSpPr>
          <p:cNvPr id="15" name="Titolo 14"/>
          <p:cNvSpPr>
            <a:spLocks noGrp="1"/>
          </p:cNvSpPr>
          <p:nvPr>
            <p:ph type="title" hasCustomPrompt="1"/>
          </p:nvPr>
        </p:nvSpPr>
        <p:spPr>
          <a:xfrm>
            <a:off x="628650" y="178627"/>
            <a:ext cx="7886700" cy="5043891"/>
          </a:xfrm>
          <a:prstGeom prst="rect">
            <a:avLst/>
          </a:prstGeom>
        </p:spPr>
        <p:txBody>
          <a:bodyPr anchor="ctr" anchorCtr="0"/>
          <a:lstStyle>
            <a:lvl1pPr algn="ctr">
              <a:defRPr sz="4000">
                <a:latin typeface="Trebuchet MS" panose="020B0603020202020204" pitchFamily="34" charset="0"/>
              </a:defRPr>
            </a:lvl1pPr>
          </a:lstStyle>
          <a:p>
            <a:r>
              <a:rPr lang="it-IT" dirty="0"/>
              <a:t>Titolo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sercizi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olo 7"/>
          <p:cNvSpPr txBox="1">
            <a:spLocks/>
          </p:cNvSpPr>
          <p:nvPr userDrawn="1"/>
        </p:nvSpPr>
        <p:spPr>
          <a:xfrm>
            <a:off x="0" y="120746"/>
            <a:ext cx="9147470" cy="582203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76000"/>
            </a:schemeClr>
          </a:solidFill>
          <a:ln w="19050">
            <a:noFill/>
          </a:ln>
        </p:spPr>
        <p:txBody>
          <a:bodyPr lIns="180000" rIns="72000" bIns="46800" anchor="ctr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2400" b="0" kern="120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endParaRPr lang="it-IT"/>
          </a:p>
        </p:txBody>
      </p:sp>
      <p:sp>
        <p:nvSpPr>
          <p:cNvPr id="9" name="Ovale 8"/>
          <p:cNvSpPr/>
          <p:nvPr userDrawn="1"/>
        </p:nvSpPr>
        <p:spPr>
          <a:xfrm>
            <a:off x="83370" y="5222519"/>
            <a:ext cx="456661" cy="458324"/>
          </a:xfrm>
          <a:prstGeom prst="ellipse">
            <a:avLst/>
          </a:prstGeom>
          <a:noFill/>
          <a:ln w="38100">
            <a:solidFill>
              <a:srgbClr val="A4A4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ttangolo 9"/>
          <p:cNvSpPr/>
          <p:nvPr userDrawn="1"/>
        </p:nvSpPr>
        <p:spPr>
          <a:xfrm>
            <a:off x="0" y="5394346"/>
            <a:ext cx="9144000" cy="320654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46000">
                <a:schemeClr val="bg1">
                  <a:lumMod val="6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Connettore 1 10"/>
          <p:cNvCxnSpPr/>
          <p:nvPr userDrawn="1"/>
        </p:nvCxnSpPr>
        <p:spPr>
          <a:xfrm>
            <a:off x="0" y="5394346"/>
            <a:ext cx="9144000" cy="0"/>
          </a:xfrm>
          <a:prstGeom prst="line">
            <a:avLst/>
          </a:prstGeom>
          <a:ln w="38100">
            <a:solidFill>
              <a:srgbClr val="A4A4A4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itolo 23"/>
          <p:cNvSpPr txBox="1">
            <a:spLocks/>
          </p:cNvSpPr>
          <p:nvPr userDrawn="1"/>
        </p:nvSpPr>
        <p:spPr>
          <a:xfrm>
            <a:off x="645033" y="5394346"/>
            <a:ext cx="5424073" cy="31586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AIA - Optical Flow</a:t>
            </a:r>
            <a:r>
              <a:rPr lang="it-IT" sz="13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</a:t>
            </a:r>
            <a:r>
              <a:rPr lang="it-IT" sz="1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– A.A. 2017-2018 | Alessandro</a:t>
            </a:r>
            <a:r>
              <a:rPr lang="it-IT" sz="13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Bria</a:t>
            </a:r>
            <a:endParaRPr lang="it-IT" sz="1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pic>
        <p:nvPicPr>
          <p:cNvPr id="13" name="Immagin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9" y="5235983"/>
            <a:ext cx="436692" cy="436692"/>
          </a:xfrm>
          <a:prstGeom prst="rect">
            <a:avLst/>
          </a:prstGeom>
        </p:spPr>
      </p:pic>
      <p:sp>
        <p:nvSpPr>
          <p:cNvPr id="14" name="Rettangolo 13"/>
          <p:cNvSpPr/>
          <p:nvPr userDrawn="1"/>
        </p:nvSpPr>
        <p:spPr>
          <a:xfrm>
            <a:off x="8450582" y="5394348"/>
            <a:ext cx="662736" cy="31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r"/>
            <a:fld id="{7E299ACB-13A6-4434-8433-AB280771EF2D}" type="slidenum">
              <a:rPr lang="en-US" sz="12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‹#›</a:t>
            </a:fld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/34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8658387" cy="4448468"/>
          </a:xfrm>
          <a:prstGeom prst="rect">
            <a:avLst/>
          </a:prstGeom>
        </p:spPr>
        <p:txBody>
          <a:bodyPr lIns="0" tIns="108000" rIns="0">
            <a:noAutofit/>
          </a:bodyPr>
          <a:lstStyle>
            <a:lvl1pPr algn="just">
              <a:spcAft>
                <a:spcPts val="300"/>
              </a:spcAft>
              <a:buClr>
                <a:srgbClr val="A4A4A4"/>
              </a:buClr>
              <a:defRPr sz="2000">
                <a:latin typeface="Calibri Light" panose="020F0302020204030204" pitchFamily="34" charset="0"/>
              </a:defRPr>
            </a:lvl1pPr>
            <a:lvl2pPr marL="640080" indent="-246888" algn="just">
              <a:spcAft>
                <a:spcPts val="300"/>
              </a:spcAft>
              <a:buClr>
                <a:srgbClr val="A4A4A4"/>
              </a:buClr>
              <a:buFont typeface="Symbol" panose="05050102010706020507" pitchFamily="18" charset="2"/>
              <a:buChar char="-"/>
              <a:defRPr sz="1800">
                <a:latin typeface="Calibri Light" panose="020F0302020204030204" pitchFamily="34" charset="0"/>
              </a:defRPr>
            </a:lvl2pPr>
            <a:lvl3pPr marL="914400" indent="-246888" algn="just">
              <a:spcAft>
                <a:spcPts val="300"/>
              </a:spcAft>
              <a:buClr>
                <a:srgbClr val="A4A4A4"/>
              </a:buClr>
              <a:buFont typeface="Wingdings" panose="05000000000000000000" pitchFamily="2" charset="2"/>
              <a:buChar char="§"/>
              <a:defRPr sz="1600">
                <a:latin typeface="Calibri Light" panose="020F0302020204030204" pitchFamily="34" charset="0"/>
              </a:defRPr>
            </a:lvl3pPr>
            <a:lvl4pPr>
              <a:defRPr sz="1600">
                <a:latin typeface="Calibri Light" panose="020F0302020204030204" pitchFamily="34" charset="0"/>
              </a:defRPr>
            </a:lvl4pPr>
            <a:lvl5pPr>
              <a:defRPr sz="1600">
                <a:latin typeface="Calibri Light" panose="020F0302020204030204" pitchFamily="34" charset="0"/>
              </a:defRPr>
            </a:lvl5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</p:txBody>
      </p:sp>
      <p:sp>
        <p:nvSpPr>
          <p:cNvPr id="8" name="Titolo 7"/>
          <p:cNvSpPr>
            <a:spLocks noGrp="1"/>
          </p:cNvSpPr>
          <p:nvPr>
            <p:ph type="title" hasCustomPrompt="1"/>
          </p:nvPr>
        </p:nvSpPr>
        <p:spPr>
          <a:xfrm>
            <a:off x="-3470" y="120746"/>
            <a:ext cx="9147470" cy="582203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txBody>
          <a:bodyPr lIns="180000" rIns="72000" bIns="46800" anchor="ctr" anchorCtr="0">
            <a:normAutofit/>
          </a:bodyPr>
          <a:lstStyle>
            <a:lvl1pPr algn="l">
              <a:defRPr sz="2800" b="0">
                <a:solidFill>
                  <a:schemeClr val="tx1"/>
                </a:solidFill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it-IT"/>
              <a:t>Fare clic qui per inserire il titolo</a:t>
            </a:r>
            <a:endParaRPr lang="it-IT" dirty="0"/>
          </a:p>
        </p:txBody>
      </p:sp>
      <p:cxnSp>
        <p:nvCxnSpPr>
          <p:cNvPr id="15" name="Connettore 1 14"/>
          <p:cNvCxnSpPr/>
          <p:nvPr userDrawn="1"/>
        </p:nvCxnSpPr>
        <p:spPr>
          <a:xfrm flipV="1">
            <a:off x="-3470" y="120746"/>
            <a:ext cx="914747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1 2"/>
          <p:cNvCxnSpPr/>
          <p:nvPr userDrawn="1"/>
        </p:nvCxnSpPr>
        <p:spPr>
          <a:xfrm flipV="1">
            <a:off x="-3470" y="702949"/>
            <a:ext cx="914747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658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olo 7"/>
          <p:cNvSpPr txBox="1">
            <a:spLocks/>
          </p:cNvSpPr>
          <p:nvPr userDrawn="1"/>
        </p:nvSpPr>
        <p:spPr>
          <a:xfrm>
            <a:off x="0" y="120746"/>
            <a:ext cx="9147470" cy="582203"/>
          </a:xfrm>
          <a:prstGeom prst="roundRect">
            <a:avLst>
              <a:gd name="adj" fmla="val 0"/>
            </a:avLst>
          </a:prstGeom>
          <a:solidFill>
            <a:srgbClr val="3F8CD1"/>
          </a:solidFill>
          <a:ln w="19050">
            <a:noFill/>
          </a:ln>
        </p:spPr>
        <p:txBody>
          <a:bodyPr lIns="180000" rIns="72000" bIns="46800" anchor="ctr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2400" b="0" kern="120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endParaRPr lang="it-IT"/>
          </a:p>
        </p:txBody>
      </p:sp>
      <p:sp>
        <p:nvSpPr>
          <p:cNvPr id="9" name="Ovale 8"/>
          <p:cNvSpPr/>
          <p:nvPr userDrawn="1"/>
        </p:nvSpPr>
        <p:spPr>
          <a:xfrm>
            <a:off x="83370" y="5222519"/>
            <a:ext cx="456661" cy="45832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ttangolo 9"/>
          <p:cNvSpPr/>
          <p:nvPr userDrawn="1"/>
        </p:nvSpPr>
        <p:spPr>
          <a:xfrm>
            <a:off x="0" y="5394346"/>
            <a:ext cx="9144000" cy="320654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3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Connettore 1 10"/>
          <p:cNvCxnSpPr/>
          <p:nvPr userDrawn="1"/>
        </p:nvCxnSpPr>
        <p:spPr>
          <a:xfrm>
            <a:off x="0" y="5394346"/>
            <a:ext cx="9144000" cy="0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itolo 23"/>
          <p:cNvSpPr txBox="1">
            <a:spLocks/>
          </p:cNvSpPr>
          <p:nvPr userDrawn="1"/>
        </p:nvSpPr>
        <p:spPr>
          <a:xfrm>
            <a:off x="645033" y="5394346"/>
            <a:ext cx="5988849" cy="31586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AIA - Optical Flow</a:t>
            </a:r>
            <a:r>
              <a:rPr lang="it-IT" sz="13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</a:t>
            </a:r>
            <a:r>
              <a:rPr lang="it-IT" sz="1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– A.A. 2017-2018 | Alessandro</a:t>
            </a:r>
            <a:r>
              <a:rPr lang="it-IT" sz="13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Bria</a:t>
            </a:r>
            <a:endParaRPr lang="it-IT" sz="1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pic>
        <p:nvPicPr>
          <p:cNvPr id="13" name="Immagin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9" y="5235983"/>
            <a:ext cx="436692" cy="436692"/>
          </a:xfrm>
          <a:prstGeom prst="rect">
            <a:avLst/>
          </a:prstGeom>
        </p:spPr>
      </p:pic>
      <p:sp>
        <p:nvSpPr>
          <p:cNvPr id="14" name="Rettangolo 13"/>
          <p:cNvSpPr/>
          <p:nvPr userDrawn="1"/>
        </p:nvSpPr>
        <p:spPr>
          <a:xfrm>
            <a:off x="8450582" y="5394348"/>
            <a:ext cx="662736" cy="31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r"/>
            <a:fld id="{7E299ACB-13A6-4434-8433-AB280771EF2D}" type="slidenum">
              <a:rPr lang="en-US" sz="12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‹#›</a:t>
            </a:fld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/34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8658387" cy="4448468"/>
          </a:xfrm>
          <a:prstGeom prst="rect">
            <a:avLst/>
          </a:prstGeom>
        </p:spPr>
        <p:txBody>
          <a:bodyPr lIns="0" tIns="108000" rIns="0">
            <a:noAutofit/>
          </a:bodyPr>
          <a:lstStyle>
            <a:lvl1pPr algn="just">
              <a:spcAft>
                <a:spcPts val="300"/>
              </a:spcAft>
              <a:buClr>
                <a:schemeClr val="accent1"/>
              </a:buClr>
              <a:defRPr sz="2000">
                <a:latin typeface="Calibri Light" panose="020F0302020204030204" pitchFamily="34" charset="0"/>
              </a:defRPr>
            </a:lvl1pPr>
            <a:lvl2pPr marL="640080" indent="-246888" algn="just">
              <a:spcAft>
                <a:spcPts val="300"/>
              </a:spcAft>
              <a:buFont typeface="Symbol" panose="05050102010706020507" pitchFamily="18" charset="2"/>
              <a:buChar char="-"/>
              <a:defRPr sz="1800">
                <a:latin typeface="Calibri Light" panose="020F0302020204030204" pitchFamily="34" charset="0"/>
              </a:defRPr>
            </a:lvl2pPr>
            <a:lvl3pPr marL="914400" indent="-246888" algn="just">
              <a:spcAft>
                <a:spcPts val="300"/>
              </a:spcAft>
              <a:buFont typeface="Wingdings" panose="05000000000000000000" pitchFamily="2" charset="2"/>
              <a:buChar char="§"/>
              <a:defRPr sz="1600">
                <a:latin typeface="Calibri Light" panose="020F0302020204030204" pitchFamily="34" charset="0"/>
              </a:defRPr>
            </a:lvl3pPr>
            <a:lvl4pPr>
              <a:defRPr sz="1600">
                <a:latin typeface="Calibri Light" panose="020F0302020204030204" pitchFamily="34" charset="0"/>
              </a:defRPr>
            </a:lvl4pPr>
            <a:lvl5pPr>
              <a:defRPr sz="1600">
                <a:latin typeface="Calibri Light" panose="020F0302020204030204" pitchFamily="34" charset="0"/>
              </a:defRPr>
            </a:lvl5pPr>
          </a:lstStyle>
          <a:p>
            <a:pPr lvl="0"/>
            <a:r>
              <a:rPr lang="it-IT" dirty="0"/>
              <a:t>Fare clic per modificare stili del testo </a:t>
            </a:r>
            <a:r>
              <a:rPr lang="it-IT"/>
              <a:t>dello schem</a:t>
            </a:r>
          </a:p>
          <a:p>
            <a:pPr lvl="0"/>
            <a:r>
              <a:rPr lang="it-IT"/>
              <a:t>a</a:t>
            </a:r>
            <a:endParaRPr lang="it-IT" dirty="0"/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</p:txBody>
      </p:sp>
      <p:sp>
        <p:nvSpPr>
          <p:cNvPr id="8" name="Titolo 7"/>
          <p:cNvSpPr>
            <a:spLocks noGrp="1"/>
          </p:cNvSpPr>
          <p:nvPr>
            <p:ph type="title" hasCustomPrompt="1"/>
          </p:nvPr>
        </p:nvSpPr>
        <p:spPr>
          <a:xfrm>
            <a:off x="-3470" y="120746"/>
            <a:ext cx="9147470" cy="582203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txBody>
          <a:bodyPr lIns="180000" rIns="72000" bIns="46800" anchor="ctr" anchorCtr="0">
            <a:normAutofit/>
          </a:bodyPr>
          <a:lstStyle>
            <a:lvl1pPr algn="l">
              <a:defRPr sz="24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it-IT"/>
              <a:t>Fare clic qui per inserire il titolo</a:t>
            </a:r>
            <a:endParaRPr lang="it-IT" dirty="0"/>
          </a:p>
        </p:txBody>
      </p:sp>
      <p:cxnSp>
        <p:nvCxnSpPr>
          <p:cNvPr id="15" name="Connettore 1 14"/>
          <p:cNvCxnSpPr/>
          <p:nvPr userDrawn="1"/>
        </p:nvCxnSpPr>
        <p:spPr>
          <a:xfrm flipV="1">
            <a:off x="-3470" y="120746"/>
            <a:ext cx="9147470" cy="0"/>
          </a:xfrm>
          <a:prstGeom prst="line">
            <a:avLst/>
          </a:prstGeom>
          <a:ln w="28575">
            <a:solidFill>
              <a:srgbClr val="0850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1 2"/>
          <p:cNvCxnSpPr/>
          <p:nvPr userDrawn="1"/>
        </p:nvCxnSpPr>
        <p:spPr>
          <a:xfrm flipV="1">
            <a:off x="-3470" y="702949"/>
            <a:ext cx="9147470" cy="0"/>
          </a:xfrm>
          <a:prstGeom prst="line">
            <a:avLst/>
          </a:prstGeom>
          <a:ln w="28575">
            <a:solidFill>
              <a:srgbClr val="0850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tto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e 8"/>
          <p:cNvSpPr/>
          <p:nvPr userDrawn="1"/>
        </p:nvSpPr>
        <p:spPr>
          <a:xfrm>
            <a:off x="83370" y="5222519"/>
            <a:ext cx="456661" cy="45832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ttangolo 9"/>
          <p:cNvSpPr/>
          <p:nvPr userDrawn="1"/>
        </p:nvSpPr>
        <p:spPr>
          <a:xfrm>
            <a:off x="0" y="5394346"/>
            <a:ext cx="9144000" cy="320654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3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Connettore 1 10"/>
          <p:cNvCxnSpPr/>
          <p:nvPr userDrawn="1"/>
        </p:nvCxnSpPr>
        <p:spPr>
          <a:xfrm>
            <a:off x="0" y="5394346"/>
            <a:ext cx="9144000" cy="0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itolo 23"/>
          <p:cNvSpPr txBox="1">
            <a:spLocks/>
          </p:cNvSpPr>
          <p:nvPr userDrawn="1"/>
        </p:nvSpPr>
        <p:spPr>
          <a:xfrm>
            <a:off x="645033" y="5394346"/>
            <a:ext cx="5361320" cy="31586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AIA - Optical Flow</a:t>
            </a:r>
            <a:r>
              <a:rPr lang="it-IT" sz="13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</a:t>
            </a:r>
            <a:r>
              <a:rPr lang="it-IT" sz="1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– A.A. 2017-2018 | Alessandro</a:t>
            </a:r>
            <a:r>
              <a:rPr lang="it-IT" sz="13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Bria</a:t>
            </a:r>
            <a:endParaRPr lang="it-IT" sz="1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pic>
        <p:nvPicPr>
          <p:cNvPr id="13" name="Immagin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9" y="5235983"/>
            <a:ext cx="436692" cy="436692"/>
          </a:xfrm>
          <a:prstGeom prst="rect">
            <a:avLst/>
          </a:prstGeom>
        </p:spPr>
      </p:pic>
      <p:sp>
        <p:nvSpPr>
          <p:cNvPr id="14" name="Rettangolo 13"/>
          <p:cNvSpPr/>
          <p:nvPr userDrawn="1"/>
        </p:nvSpPr>
        <p:spPr>
          <a:xfrm>
            <a:off x="8450582" y="5394348"/>
            <a:ext cx="662736" cy="31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r"/>
            <a:fld id="{7E299ACB-13A6-4434-8433-AB280771EF2D}" type="slidenum">
              <a:rPr lang="en-US" sz="12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‹#›</a:t>
            </a:fld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/34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19" name="Titolo 14"/>
          <p:cNvSpPr>
            <a:spLocks noGrp="1"/>
          </p:cNvSpPr>
          <p:nvPr>
            <p:ph type="title" hasCustomPrompt="1"/>
          </p:nvPr>
        </p:nvSpPr>
        <p:spPr>
          <a:xfrm>
            <a:off x="628650" y="178627"/>
            <a:ext cx="7886700" cy="5043891"/>
          </a:xfrm>
          <a:prstGeom prst="rect">
            <a:avLst/>
          </a:prstGeom>
        </p:spPr>
        <p:txBody>
          <a:bodyPr anchor="ctr" anchorCtr="0"/>
          <a:lstStyle>
            <a:lvl1pPr algn="ctr">
              <a:defRPr sz="4000">
                <a:solidFill>
                  <a:srgbClr val="0C5AA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it-IT" dirty="0"/>
              <a:t>Titolo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85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9" r:id="rId2"/>
    <p:sldLayoutId id="2147483758" r:id="rId3"/>
    <p:sldLayoutId id="2147483760" r:id="rId4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jpg"/><Relationship Id="rId4" Type="http://schemas.openxmlformats.org/officeDocument/2006/relationships/image" Target="../media/image85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8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7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7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7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7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ottotitolo 24"/>
          <p:cNvSpPr txBox="1">
            <a:spLocks/>
          </p:cNvSpPr>
          <p:nvPr/>
        </p:nvSpPr>
        <p:spPr>
          <a:xfrm>
            <a:off x="447997" y="307074"/>
            <a:ext cx="8309377" cy="5069597"/>
          </a:xfrm>
          <a:prstGeom prst="rect">
            <a:avLst/>
          </a:prstGeom>
        </p:spPr>
        <p:txBody>
          <a:bodyPr vert="horz" lIns="0" rIns="18288" anchor="ctr" anchorCtr="0">
            <a:noAutofit/>
          </a:bodyPr>
          <a:lstStyle/>
          <a:p>
            <a:pPr marR="45720" algn="ctr">
              <a:spcAft>
                <a:spcPts val="800"/>
              </a:spcAft>
              <a:buClr>
                <a:schemeClr val="accent3"/>
              </a:buClr>
              <a:buSzPct val="95000"/>
              <a:defRPr/>
            </a:pPr>
            <a:r>
              <a:rPr lang="en-US" sz="20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Advanced Image Analysis</a:t>
            </a: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1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a.a</a:t>
            </a:r>
            <a:r>
              <a:rPr lang="en-US" sz="14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. </a:t>
            </a:r>
            <a:r>
              <a:rPr lang="en-US" sz="2000" b="1" dirty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2017-2018, 2</a:t>
            </a:r>
            <a:r>
              <a:rPr lang="en-US" sz="2000" b="1" baseline="30000" dirty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nd</a:t>
            </a:r>
            <a:r>
              <a:rPr lang="en-US" sz="2000" b="1" dirty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 semester</a:t>
            </a:r>
          </a:p>
          <a:p>
            <a:pPr marR="45720">
              <a:buClr>
                <a:schemeClr val="accent3"/>
              </a:buClr>
              <a:buSzPct val="95000"/>
              <a:defRPr/>
            </a:pPr>
            <a:endParaRPr lang="en-US" sz="2000" b="1" dirty="0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>
              <a:buClr>
                <a:schemeClr val="accent3"/>
              </a:buClr>
              <a:buSzPct val="95000"/>
              <a:defRPr/>
            </a:pPr>
            <a:endParaRPr lang="en-US" sz="2000" b="1" dirty="0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24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Module 6</a:t>
            </a:r>
            <a:endParaRPr lang="en-US" sz="40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40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Optical Flow</a:t>
            </a:r>
            <a:endParaRPr lang="en-US" sz="2000" b="1" dirty="0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>
              <a:buClr>
                <a:schemeClr val="accent3"/>
              </a:buClr>
              <a:buSzPct val="95000"/>
              <a:defRPr/>
            </a:pPr>
            <a:endParaRPr lang="en-US" sz="20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endParaRPr lang="en-US" sz="14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2400" b="1" dirty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Alessandro Bria</a:t>
            </a: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1600" b="1" dirty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Contract Professor</a:t>
            </a: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1600" b="1" dirty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and Post-doc Researcher</a:t>
            </a: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1600" b="1" dirty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email: a.bria@unicas.it</a:t>
            </a:r>
            <a:endParaRPr lang="en-US" sz="16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93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5" y="774050"/>
                <a:ext cx="5066661" cy="4448468"/>
              </a:xfrm>
            </p:spPr>
            <p:txBody>
              <a:bodyPr anchor="ctr" anchorCtr="0"/>
              <a:lstStyle/>
              <a:p>
                <a:r>
                  <a:rPr lang="en-US" dirty="0"/>
                  <a:t>the optical flow equation has </a:t>
                </a:r>
                <a:r>
                  <a:rPr lang="en-US" b="1" dirty="0"/>
                  <a:t>two unknowns </a:t>
                </a:r>
                <a:r>
                  <a:rPr lang="en-US" dirty="0"/>
                  <a:t>and cannot be solved as such</a:t>
                </a:r>
              </a:p>
              <a:p>
                <a:endParaRPr lang="en-US" dirty="0"/>
              </a:p>
              <a:p>
                <a:pPr lvl="1"/>
                <a:r>
                  <a:rPr lang="en-US" dirty="0"/>
                  <a:t>this is the equation of a line: the optical flow is </a:t>
                </a:r>
                <a:r>
                  <a:rPr lang="en-US" b="1" dirty="0"/>
                  <a:t>constrained to be on a line</a:t>
                </a:r>
                <a:r>
                  <a:rPr lang="en-US" dirty="0"/>
                  <a:t>!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dirty="0"/>
                  <a:t>in addition, we can rewrite the equation as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the velocity we can estimate is in the direction of the </a:t>
                </a:r>
                <a:r>
                  <a:rPr lang="en-US" b="1" dirty="0"/>
                  <a:t>intensity gradient</a:t>
                </a:r>
                <a:r>
                  <a:rPr lang="en-US" dirty="0"/>
                  <a:t>!</a:t>
                </a:r>
              </a:p>
              <a:p>
                <a:pPr lvl="2"/>
                <a:r>
                  <a:rPr lang="en-US" dirty="0"/>
                  <a:t>the so called "</a:t>
                </a:r>
                <a:r>
                  <a:rPr lang="en-US" i="1" dirty="0"/>
                  <a:t>normal flow</a:t>
                </a:r>
                <a:r>
                  <a:rPr lang="en-US" dirty="0"/>
                  <a:t>"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an edge)</a:t>
                </a:r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5" y="774050"/>
                <a:ext cx="5066661" cy="4448468"/>
              </a:xfrm>
              <a:blipFill rotWithShape="0">
                <a:blip r:embed="rId2"/>
                <a:stretch>
                  <a:fillRect l="-2647" r="-3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Aperture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398525" y="3360999"/>
                <a:ext cx="3000309" cy="54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25" y="3360999"/>
                <a:ext cx="3000309" cy="548868"/>
              </a:xfrm>
              <a:prstGeom prst="rect">
                <a:avLst/>
              </a:prstGeom>
              <a:blipFill rotWithShape="0">
                <a:blip r:embed="rId3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tangolo arrotondato 4"/>
          <p:cNvSpPr/>
          <p:nvPr/>
        </p:nvSpPr>
        <p:spPr>
          <a:xfrm>
            <a:off x="2089179" y="3396637"/>
            <a:ext cx="1349345" cy="47358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5"/>
              <p:cNvSpPr/>
              <p:nvPr/>
            </p:nvSpPr>
            <p:spPr>
              <a:xfrm>
                <a:off x="310038" y="1733068"/>
                <a:ext cx="2453813" cy="4242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ttango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38" y="1733068"/>
                <a:ext cx="2453813" cy="424283"/>
              </a:xfrm>
              <a:prstGeom prst="rect">
                <a:avLst/>
              </a:prstGeom>
              <a:blipFill rotWithShape="0"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ttore 2 8"/>
          <p:cNvCxnSpPr/>
          <p:nvPr/>
        </p:nvCxnSpPr>
        <p:spPr>
          <a:xfrm flipV="1">
            <a:off x="6086475" y="2022953"/>
            <a:ext cx="0" cy="230812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/>
          <p:cNvCxnSpPr/>
          <p:nvPr/>
        </p:nvCxnSpPr>
        <p:spPr>
          <a:xfrm>
            <a:off x="5781675" y="4094283"/>
            <a:ext cx="285750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1 13"/>
          <p:cNvCxnSpPr/>
          <p:nvPr/>
        </p:nvCxnSpPr>
        <p:spPr>
          <a:xfrm>
            <a:off x="5600700" y="2813528"/>
            <a:ext cx="2952750" cy="1490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/>
              <p:cNvSpPr txBox="1"/>
              <p:nvPr/>
            </p:nvSpPr>
            <p:spPr>
              <a:xfrm>
                <a:off x="5941339" y="1684382"/>
                <a:ext cx="290271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CasellaDiTes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339" y="1684382"/>
                <a:ext cx="290271" cy="298928"/>
              </a:xfrm>
              <a:prstGeom prst="rect">
                <a:avLst/>
              </a:prstGeom>
              <a:blipFill rotWithShape="0">
                <a:blip r:embed="rId5"/>
                <a:stretch>
                  <a:fillRect l="-10638" r="-8511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/>
              <p:cNvSpPr txBox="1"/>
              <p:nvPr/>
            </p:nvSpPr>
            <p:spPr>
              <a:xfrm>
                <a:off x="8661334" y="3927208"/>
                <a:ext cx="2826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CasellaDiTes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1334" y="3927208"/>
                <a:ext cx="282641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0870" r="-2174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ttore 2 17"/>
          <p:cNvCxnSpPr/>
          <p:nvPr/>
        </p:nvCxnSpPr>
        <p:spPr>
          <a:xfrm flipV="1">
            <a:off x="6086474" y="3297212"/>
            <a:ext cx="485777" cy="797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/>
              <p:cNvSpPr txBox="1"/>
              <p:nvPr/>
            </p:nvSpPr>
            <p:spPr>
              <a:xfrm>
                <a:off x="6413870" y="3507833"/>
                <a:ext cx="389657" cy="5025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CasellaDiTesto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870" y="3507833"/>
                <a:ext cx="389657" cy="5025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ttangolo 22"/>
          <p:cNvSpPr/>
          <p:nvPr/>
        </p:nvSpPr>
        <p:spPr>
          <a:xfrm>
            <a:off x="6314901" y="2926889"/>
            <a:ext cx="11694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>
                <a:solidFill>
                  <a:prstClr val="black"/>
                </a:solidFill>
                <a:latin typeface="Calibri Light" panose="020F0302020204030204" pitchFamily="34" charset="0"/>
              </a:rPr>
              <a:t>normal flow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35057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>
          <a:xfrm>
            <a:off x="2354400" y="2146369"/>
            <a:ext cx="960290" cy="174956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Aperture Problem (visual interpretation)</a:t>
            </a:r>
          </a:p>
        </p:txBody>
      </p:sp>
      <p:sp>
        <p:nvSpPr>
          <p:cNvPr id="4" name="Anello 3"/>
          <p:cNvSpPr/>
          <p:nvPr/>
        </p:nvSpPr>
        <p:spPr>
          <a:xfrm>
            <a:off x="981075" y="1581150"/>
            <a:ext cx="2880000" cy="2880000"/>
          </a:xfrm>
          <a:prstGeom prst="donut">
            <a:avLst>
              <a:gd name="adj" fmla="val 2896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6217655" y="1946344"/>
            <a:ext cx="960290" cy="174956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nello 5"/>
          <p:cNvSpPr/>
          <p:nvPr/>
        </p:nvSpPr>
        <p:spPr>
          <a:xfrm>
            <a:off x="5133975" y="1581150"/>
            <a:ext cx="2880000" cy="2880000"/>
          </a:xfrm>
          <a:prstGeom prst="donut">
            <a:avLst>
              <a:gd name="adj" fmla="val 2896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Ovale 8"/>
          <p:cNvSpPr/>
          <p:nvPr/>
        </p:nvSpPr>
        <p:spPr>
          <a:xfrm>
            <a:off x="2305050" y="2973525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e 9"/>
          <p:cNvSpPr/>
          <p:nvPr/>
        </p:nvSpPr>
        <p:spPr>
          <a:xfrm>
            <a:off x="6182705" y="298620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e 10"/>
          <p:cNvSpPr/>
          <p:nvPr/>
        </p:nvSpPr>
        <p:spPr>
          <a:xfrm>
            <a:off x="6470850" y="298620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ttore 2 12"/>
          <p:cNvCxnSpPr>
            <a:stCxn id="11" idx="2"/>
            <a:endCxn id="10" idx="6"/>
          </p:cNvCxnSpPr>
          <p:nvPr/>
        </p:nvCxnSpPr>
        <p:spPr>
          <a:xfrm flipH="1">
            <a:off x="6290705" y="3040200"/>
            <a:ext cx="180145" cy="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8658387" cy="4448468"/>
          </a:xfrm>
        </p:spPr>
        <p:txBody>
          <a:bodyPr/>
          <a:lstStyle/>
          <a:p>
            <a:r>
              <a:rPr lang="en-US" dirty="0"/>
              <a:t>estimating the optical flow from one pixel = missing the "whole picture"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/>
              <p:cNvSpPr txBox="1"/>
              <p:nvPr/>
            </p:nvSpPr>
            <p:spPr>
              <a:xfrm>
                <a:off x="2277039" y="4584587"/>
                <a:ext cx="1713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CasellaDiTes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7039" y="4584587"/>
                <a:ext cx="171394" cy="307777"/>
              </a:xfrm>
              <a:prstGeom prst="rect">
                <a:avLst/>
              </a:prstGeom>
              <a:blipFill rotWithShape="0">
                <a:blip r:embed="rId2"/>
                <a:stretch>
                  <a:fillRect l="-28571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/>
              <p:cNvSpPr txBox="1"/>
              <p:nvPr/>
            </p:nvSpPr>
            <p:spPr>
              <a:xfrm>
                <a:off x="6299510" y="4573413"/>
                <a:ext cx="62042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CasellaDiTes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510" y="4573413"/>
                <a:ext cx="620426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6863" r="-8824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ttangolo 17"/>
          <p:cNvSpPr/>
          <p:nvPr/>
        </p:nvSpPr>
        <p:spPr>
          <a:xfrm>
            <a:off x="2972422" y="2168633"/>
            <a:ext cx="1663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 Light" panose="020F0302020204030204" pitchFamily="34" charset="0"/>
              </a:rPr>
              <a:t>a moving object</a:t>
            </a:r>
            <a:endParaRPr lang="en-US" sz="1600" dirty="0">
              <a:solidFill>
                <a:srgbClr val="0070C0"/>
              </a:solidFill>
            </a:endParaRPr>
          </a:p>
        </p:txBody>
      </p:sp>
      <p:cxnSp>
        <p:nvCxnSpPr>
          <p:cNvPr id="20" name="Connettore 2 19"/>
          <p:cNvCxnSpPr/>
          <p:nvPr/>
        </p:nvCxnSpPr>
        <p:spPr>
          <a:xfrm flipH="1">
            <a:off x="2756341" y="2496621"/>
            <a:ext cx="434534" cy="476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tangolo 21"/>
          <p:cNvSpPr/>
          <p:nvPr/>
        </p:nvSpPr>
        <p:spPr>
          <a:xfrm>
            <a:off x="2277039" y="1761678"/>
            <a:ext cx="2503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 Light" panose="020F0302020204030204" pitchFamily="34" charset="0"/>
              </a:rPr>
              <a:t>the point we are tracking</a:t>
            </a:r>
            <a:endParaRPr lang="en-US" sz="1600" dirty="0">
              <a:solidFill>
                <a:srgbClr val="0070C0"/>
              </a:solidFill>
            </a:endParaRPr>
          </a:p>
        </p:txBody>
      </p:sp>
      <p:cxnSp>
        <p:nvCxnSpPr>
          <p:cNvPr id="23" name="Connettore 2 22"/>
          <p:cNvCxnSpPr/>
          <p:nvPr/>
        </p:nvCxnSpPr>
        <p:spPr>
          <a:xfrm flipH="1">
            <a:off x="2400011" y="2094175"/>
            <a:ext cx="232515" cy="8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ttangolo 24"/>
          <p:cNvSpPr/>
          <p:nvPr/>
        </p:nvSpPr>
        <p:spPr>
          <a:xfrm>
            <a:off x="6779061" y="2101532"/>
            <a:ext cx="1562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 Light" panose="020F0302020204030204" pitchFamily="34" charset="0"/>
              </a:rPr>
              <a:t>estimated flow</a:t>
            </a:r>
            <a:endParaRPr lang="en-US" sz="1600" dirty="0">
              <a:solidFill>
                <a:srgbClr val="0070C0"/>
              </a:solidFill>
            </a:endParaRPr>
          </a:p>
        </p:txBody>
      </p:sp>
      <p:cxnSp>
        <p:nvCxnSpPr>
          <p:cNvPr id="26" name="Connettore 2 25"/>
          <p:cNvCxnSpPr/>
          <p:nvPr/>
        </p:nvCxnSpPr>
        <p:spPr>
          <a:xfrm flipH="1">
            <a:off x="6397097" y="2398461"/>
            <a:ext cx="434534" cy="476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708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/>
          <p:cNvSpPr/>
          <p:nvPr/>
        </p:nvSpPr>
        <p:spPr>
          <a:xfrm>
            <a:off x="6524827" y="2146369"/>
            <a:ext cx="960290" cy="174956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tangolo 4"/>
          <p:cNvSpPr/>
          <p:nvPr/>
        </p:nvSpPr>
        <p:spPr>
          <a:xfrm>
            <a:off x="2354400" y="2146369"/>
            <a:ext cx="960290" cy="174956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Aperture Problem (visual interpretation)</a:t>
            </a:r>
          </a:p>
        </p:txBody>
      </p:sp>
      <p:sp>
        <p:nvSpPr>
          <p:cNvPr id="4" name="Anello 3"/>
          <p:cNvSpPr/>
          <p:nvPr/>
        </p:nvSpPr>
        <p:spPr>
          <a:xfrm>
            <a:off x="981075" y="1581150"/>
            <a:ext cx="2880000" cy="2880000"/>
          </a:xfrm>
          <a:prstGeom prst="donut">
            <a:avLst>
              <a:gd name="adj" fmla="val 28966"/>
            </a:avLst>
          </a:prstGeom>
          <a:solidFill>
            <a:schemeClr val="bg1">
              <a:lumMod val="7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6217655" y="1946344"/>
            <a:ext cx="960290" cy="1749562"/>
          </a:xfrm>
          <a:prstGeom prst="rect">
            <a:avLst/>
          </a:prstGeom>
          <a:solidFill>
            <a:schemeClr val="tx1">
              <a:lumMod val="50000"/>
              <a:lumOff val="50000"/>
              <a:alpha val="93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nello 5"/>
          <p:cNvSpPr/>
          <p:nvPr/>
        </p:nvSpPr>
        <p:spPr>
          <a:xfrm>
            <a:off x="5133975" y="1581150"/>
            <a:ext cx="2880000" cy="2880000"/>
          </a:xfrm>
          <a:prstGeom prst="donut">
            <a:avLst>
              <a:gd name="adj" fmla="val 28966"/>
            </a:avLst>
          </a:prstGeom>
          <a:solidFill>
            <a:schemeClr val="bg1">
              <a:lumMod val="7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Ovale 8"/>
          <p:cNvSpPr/>
          <p:nvPr/>
        </p:nvSpPr>
        <p:spPr>
          <a:xfrm>
            <a:off x="2305050" y="2973525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e 9"/>
          <p:cNvSpPr/>
          <p:nvPr/>
        </p:nvSpPr>
        <p:spPr>
          <a:xfrm>
            <a:off x="6159459" y="2763978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e 10"/>
          <p:cNvSpPr/>
          <p:nvPr/>
        </p:nvSpPr>
        <p:spPr>
          <a:xfrm>
            <a:off x="6466631" y="2970593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ttore 2 12"/>
          <p:cNvCxnSpPr>
            <a:endCxn id="10" idx="5"/>
          </p:cNvCxnSpPr>
          <p:nvPr/>
        </p:nvCxnSpPr>
        <p:spPr>
          <a:xfrm flipH="1" flipV="1">
            <a:off x="6251643" y="2856162"/>
            <a:ext cx="214988" cy="128079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8658387" cy="4448468"/>
          </a:xfrm>
        </p:spPr>
        <p:txBody>
          <a:bodyPr/>
          <a:lstStyle/>
          <a:p>
            <a:r>
              <a:rPr lang="en-US" dirty="0"/>
              <a:t>estimating the optical flow from one pixel = missing the "whole picture"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/>
              <p:cNvSpPr txBox="1"/>
              <p:nvPr/>
            </p:nvSpPr>
            <p:spPr>
              <a:xfrm>
                <a:off x="2277039" y="4584587"/>
                <a:ext cx="1713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CasellaDiTes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7039" y="4584587"/>
                <a:ext cx="171394" cy="307777"/>
              </a:xfrm>
              <a:prstGeom prst="rect">
                <a:avLst/>
              </a:prstGeom>
              <a:blipFill rotWithShape="0">
                <a:blip r:embed="rId2"/>
                <a:stretch>
                  <a:fillRect l="-28571" r="-2500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/>
              <p:cNvSpPr txBox="1"/>
              <p:nvPr/>
            </p:nvSpPr>
            <p:spPr>
              <a:xfrm>
                <a:off x="6299510" y="4573413"/>
                <a:ext cx="62042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CasellaDiTes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510" y="4573413"/>
                <a:ext cx="620426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6863" r="-8824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ttangolo 17"/>
          <p:cNvSpPr/>
          <p:nvPr/>
        </p:nvSpPr>
        <p:spPr>
          <a:xfrm>
            <a:off x="2972422" y="2168633"/>
            <a:ext cx="1663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 Light" panose="020F0302020204030204" pitchFamily="34" charset="0"/>
              </a:rPr>
              <a:t>a moving object</a:t>
            </a:r>
            <a:endParaRPr lang="en-US" sz="1600" dirty="0">
              <a:solidFill>
                <a:srgbClr val="0070C0"/>
              </a:solidFill>
            </a:endParaRPr>
          </a:p>
        </p:txBody>
      </p:sp>
      <p:cxnSp>
        <p:nvCxnSpPr>
          <p:cNvPr id="20" name="Connettore 2 19"/>
          <p:cNvCxnSpPr/>
          <p:nvPr/>
        </p:nvCxnSpPr>
        <p:spPr>
          <a:xfrm flipH="1">
            <a:off x="2756341" y="2496621"/>
            <a:ext cx="434534" cy="476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tangolo 21"/>
          <p:cNvSpPr/>
          <p:nvPr/>
        </p:nvSpPr>
        <p:spPr>
          <a:xfrm>
            <a:off x="2277039" y="1761678"/>
            <a:ext cx="2503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 Light" panose="020F0302020204030204" pitchFamily="34" charset="0"/>
              </a:rPr>
              <a:t>the point we are tracking</a:t>
            </a:r>
            <a:endParaRPr lang="en-US" sz="1600" dirty="0">
              <a:solidFill>
                <a:srgbClr val="0070C0"/>
              </a:solidFill>
            </a:endParaRPr>
          </a:p>
        </p:txBody>
      </p:sp>
      <p:cxnSp>
        <p:nvCxnSpPr>
          <p:cNvPr id="23" name="Connettore 2 22"/>
          <p:cNvCxnSpPr/>
          <p:nvPr/>
        </p:nvCxnSpPr>
        <p:spPr>
          <a:xfrm flipH="1">
            <a:off x="2400011" y="2094175"/>
            <a:ext cx="232515" cy="84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ttangolo 24"/>
          <p:cNvSpPr/>
          <p:nvPr/>
        </p:nvSpPr>
        <p:spPr>
          <a:xfrm>
            <a:off x="6779061" y="2101532"/>
            <a:ext cx="1028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 Light" panose="020F0302020204030204" pitchFamily="34" charset="0"/>
              </a:rPr>
              <a:t>true flow</a:t>
            </a:r>
            <a:endParaRPr lang="en-US" sz="1600" dirty="0">
              <a:solidFill>
                <a:srgbClr val="0070C0"/>
              </a:solidFill>
            </a:endParaRPr>
          </a:p>
        </p:txBody>
      </p:sp>
      <p:cxnSp>
        <p:nvCxnSpPr>
          <p:cNvPr id="26" name="Connettore 2 25"/>
          <p:cNvCxnSpPr/>
          <p:nvPr/>
        </p:nvCxnSpPr>
        <p:spPr>
          <a:xfrm flipH="1">
            <a:off x="6397097" y="2398461"/>
            <a:ext cx="434534" cy="476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364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i="1" dirty="0"/>
              <a:t>differential methods</a:t>
            </a:r>
            <a:r>
              <a:rPr lang="en-US" dirty="0"/>
              <a:t>: based on spatial and temporal image derivatives, but introduce </a:t>
            </a:r>
            <a:r>
              <a:rPr lang="en-US" b="1" dirty="0"/>
              <a:t>additional conditions </a:t>
            </a:r>
            <a:r>
              <a:rPr lang="en-US" dirty="0"/>
              <a:t>to estimate the actual flow</a:t>
            </a:r>
          </a:p>
          <a:p>
            <a:pPr lvl="1"/>
            <a:r>
              <a:rPr lang="en-US" dirty="0"/>
              <a:t>local methods: optimize some local energy-like expression</a:t>
            </a:r>
          </a:p>
          <a:p>
            <a:pPr lvl="2">
              <a:spcBef>
                <a:spcPts val="0"/>
              </a:spcBef>
            </a:pPr>
            <a:r>
              <a:rPr lang="en-US" sz="1800" b="1" dirty="0"/>
              <a:t>Lucas-</a:t>
            </a:r>
            <a:r>
              <a:rPr lang="en-US" sz="1800" b="1" dirty="0" err="1"/>
              <a:t>Kanade</a:t>
            </a:r>
            <a:endParaRPr lang="en-US" sz="1800" b="1" dirty="0"/>
          </a:p>
          <a:p>
            <a:pPr lvl="1"/>
            <a:r>
              <a:rPr lang="en-US" dirty="0"/>
              <a:t>global methods: attempt to minimize a global energy functional</a:t>
            </a:r>
          </a:p>
          <a:p>
            <a:pPr lvl="2">
              <a:spcBef>
                <a:spcPts val="0"/>
              </a:spcBef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Horn-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Schunck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i="1" dirty="0"/>
              <a:t>phase-based</a:t>
            </a:r>
            <a:r>
              <a:rPr lang="en-US" dirty="0"/>
              <a:t>: based on frequency-domain representations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Fleet-Jepson</a:t>
            </a:r>
          </a:p>
          <a:p>
            <a:r>
              <a:rPr lang="en-US" i="1" dirty="0"/>
              <a:t>matching methods</a:t>
            </a:r>
            <a:r>
              <a:rPr lang="en-US" dirty="0"/>
              <a:t>: assign labels to (super)pixels and find the deformation that minimizes the distance between the source and the target image</a:t>
            </a:r>
          </a:p>
          <a:p>
            <a:r>
              <a:rPr lang="en-US" dirty="0"/>
              <a:t>...other methods</a:t>
            </a:r>
          </a:p>
          <a:p>
            <a:pPr lvl="1">
              <a:spcBef>
                <a:spcPts val="0"/>
              </a:spcBef>
            </a:pPr>
            <a:r>
              <a:rPr lang="en-US" b="1" dirty="0" err="1"/>
              <a:t>Farneback</a:t>
            </a:r>
            <a:endParaRPr lang="en-US" b="1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Flow Methods</a:t>
            </a:r>
          </a:p>
        </p:txBody>
      </p:sp>
    </p:spTree>
    <p:extLst>
      <p:ext uri="{BB962C8B-B14F-4D97-AF65-F5344CB8AC3E}">
        <p14:creationId xmlns:p14="http://schemas.microsoft.com/office/powerpoint/2010/main" val="1359859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Lucas-</a:t>
            </a:r>
            <a:r>
              <a:rPr lang="en-US" dirty="0" err="1"/>
              <a:t>Kanade</a:t>
            </a:r>
            <a:br>
              <a:rPr lang="en-US" dirty="0"/>
            </a:br>
            <a:r>
              <a:rPr lang="en-US" sz="2400" dirty="0"/>
              <a:t>a </a:t>
            </a:r>
            <a:r>
              <a:rPr lang="en-US" sz="2400" i="1" dirty="0"/>
              <a:t>sparse</a:t>
            </a:r>
            <a:r>
              <a:rPr lang="en-US" sz="2400" dirty="0"/>
              <a:t> optical flow technique</a:t>
            </a:r>
          </a:p>
        </p:txBody>
      </p:sp>
    </p:spTree>
    <p:extLst>
      <p:ext uri="{BB962C8B-B14F-4D97-AF65-F5344CB8AC3E}">
        <p14:creationId xmlns:p14="http://schemas.microsoft.com/office/powerpoint/2010/main" val="2190338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3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apply the </a:t>
                </a:r>
                <a:r>
                  <a:rPr lang="en-US" i="1" dirty="0"/>
                  <a:t>spatial coherence </a:t>
                </a:r>
                <a:r>
                  <a:rPr lang="en-US" dirty="0"/>
                  <a:t>constraint...</a:t>
                </a:r>
              </a:p>
              <a:p>
                <a:pPr lvl="1"/>
                <a:r>
                  <a:rPr lang="en-US" dirty="0"/>
                  <a:t>the flow field is smooth locally = pixel neighbors have similar displacements</a:t>
                </a:r>
              </a:p>
              <a:p>
                <a:r>
                  <a:rPr lang="en-US" dirty="0"/>
                  <a:t>...so that we can take a patch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pixels instead of a single pixel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 becomes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we just obtained the general form of an </a:t>
                </a:r>
                <a:r>
                  <a:rPr lang="en-US" i="1" dirty="0" err="1"/>
                  <a:t>overdetermined</a:t>
                </a:r>
                <a:r>
                  <a:rPr lang="en-US" dirty="0"/>
                  <a:t> system</a:t>
                </a:r>
              </a:p>
              <a:p>
                <a:pPr lvl="1"/>
                <a:r>
                  <a:rPr lang="en-US" dirty="0"/>
                  <a:t>more equations than unknown</a:t>
                </a:r>
              </a:p>
            </p:txBody>
          </p:sp>
        </mc:Choice>
        <mc:Fallback xmlns="">
          <p:sp>
            <p:nvSpPr>
              <p:cNvPr id="4" name="Segnaposto test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Lucas-</a:t>
            </a:r>
            <a:r>
              <a:rPr lang="en-US" dirty="0" err="1"/>
              <a:t>Kanade</a:t>
            </a:r>
            <a:r>
              <a:rPr lang="en-US" dirty="0"/>
              <a:t> approach (1981)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776287" y="2500949"/>
                <a:ext cx="4718408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287" y="2500949"/>
                <a:ext cx="4718408" cy="88036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/>
              <p:cNvSpPr txBox="1"/>
              <p:nvPr/>
            </p:nvSpPr>
            <p:spPr>
              <a:xfrm>
                <a:off x="1871662" y="3467870"/>
                <a:ext cx="22852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CasellaDiTes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662" y="3467870"/>
                <a:ext cx="228524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23684" r="-23684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/>
              <p:cNvSpPr txBox="1"/>
              <p:nvPr/>
            </p:nvSpPr>
            <p:spPr>
              <a:xfrm>
                <a:off x="3386137" y="3467869"/>
                <a:ext cx="2110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CasellaDiTes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137" y="3467869"/>
                <a:ext cx="211083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14286" r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/>
              <p:cNvSpPr txBox="1"/>
              <p:nvPr/>
            </p:nvSpPr>
            <p:spPr>
              <a:xfrm>
                <a:off x="4694786" y="3467868"/>
                <a:ext cx="20762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CasellaDiTes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786" y="3467868"/>
                <a:ext cx="207621" cy="307777"/>
              </a:xfrm>
              <a:prstGeom prst="rect">
                <a:avLst/>
              </a:prstGeom>
              <a:blipFill rotWithShape="0">
                <a:blip r:embed="rId6"/>
                <a:stretch>
                  <a:fillRect l="-29412" r="-26471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tangolo 9"/>
              <p:cNvSpPr/>
              <p:nvPr/>
            </p:nvSpPr>
            <p:spPr>
              <a:xfrm>
                <a:off x="1656760" y="3719732"/>
                <a:ext cx="62228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" name="Rettango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760" y="3719732"/>
                <a:ext cx="622286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tangolo 10"/>
              <p:cNvSpPr/>
              <p:nvPr/>
            </p:nvSpPr>
            <p:spPr>
              <a:xfrm>
                <a:off x="3205670" y="3719731"/>
                <a:ext cx="57201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2×1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" name="Rettango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670" y="3719731"/>
                <a:ext cx="572016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11"/>
              <p:cNvSpPr/>
              <p:nvPr/>
            </p:nvSpPr>
            <p:spPr>
              <a:xfrm>
                <a:off x="4487453" y="3715188"/>
                <a:ext cx="62228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×1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" name="Rettango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453" y="3715188"/>
                <a:ext cx="622286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tangolo 12"/>
              <p:cNvSpPr/>
              <p:nvPr/>
            </p:nvSpPr>
            <p:spPr>
              <a:xfrm>
                <a:off x="3666000" y="3448514"/>
                <a:ext cx="4154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ttango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6000" y="3448514"/>
                <a:ext cx="415498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1693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overdetermined systems are solved with the </a:t>
                </a:r>
                <a:r>
                  <a:rPr lang="en-US" i="1" dirty="0"/>
                  <a:t>least squares </a:t>
                </a:r>
                <a:r>
                  <a:rPr lang="en-US" dirty="0"/>
                  <a:t>method</a:t>
                </a:r>
              </a:p>
              <a:p>
                <a:pPr lvl="1"/>
                <a:r>
                  <a:rPr lang="en-US" dirty="0"/>
                  <a:t>they aim at minimizing the sum of squared residuals</a:t>
                </a:r>
              </a:p>
              <a:p>
                <a:pPr lvl="1"/>
                <a:endParaRPr lang="en-US" dirty="0"/>
              </a:p>
              <a:p>
                <a:pPr lvl="1">
                  <a:spcBef>
                    <a:spcPts val="1800"/>
                  </a:spcBef>
                </a:pPr>
                <a:r>
                  <a:rPr lang="en-US" dirty="0"/>
                  <a:t>which has solution</a:t>
                </a:r>
              </a:p>
              <a:p>
                <a:pPr lvl="1">
                  <a:spcBef>
                    <a:spcPts val="1800"/>
                  </a:spcBef>
                </a:pPr>
                <a:endParaRPr lang="en-US" dirty="0"/>
              </a:p>
              <a:p>
                <a:pPr lvl="2">
                  <a:spcBef>
                    <a:spcPts val="600"/>
                  </a:spcBef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is the pseudo-inverse (denoted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dirty="0"/>
                  <a:t>) of a real matrix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dirty="0"/>
              </a:p>
              <a:p>
                <a:pPr lvl="2">
                  <a:spcBef>
                    <a:spcPts val="600"/>
                  </a:spcBef>
                </a:pPr>
                <a:r>
                  <a:rPr lang="en-US" dirty="0"/>
                  <a:t>is invertible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⟺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func>
                  </m:oMath>
                </a14:m>
                <a:r>
                  <a:rPr lang="en-US" dirty="0"/>
                  <a:t> since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 .. .  </m:t>
                    </m:r>
                  </m:oMath>
                </a14:m>
                <a:endParaRPr lang="en-US" dirty="0"/>
              </a:p>
              <a:p>
                <a:pPr lvl="2">
                  <a:spcBef>
                    <a:spcPts val="600"/>
                  </a:spcBef>
                </a:pPr>
                <a:r>
                  <a:rPr lang="en-US" dirty="0"/>
                  <a:t>is not nearly-singular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its eigenvalues should not be too small</a:t>
                </a:r>
              </a:p>
              <a:p>
                <a:pPr lvl="2">
                  <a:spcBef>
                    <a:spcPts val="600"/>
                  </a:spcBef>
                </a:pPr>
                <a:r>
                  <a:rPr lang="en-US" dirty="0"/>
                  <a:t>is well conditioned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dirty="0"/>
                  <a:t> the ratio between eigenvalues should not be too large</a:t>
                </a:r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</a:t>
            </a:r>
            <a:r>
              <a:rPr lang="en-US" dirty="0" err="1"/>
              <a:t>overdetermined</a:t>
            </a:r>
            <a:r>
              <a:rPr lang="en-US" dirty="0"/>
              <a:t>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957262" y="1643062"/>
                <a:ext cx="1739002" cy="4067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𝐴𝑣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func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262" y="1643062"/>
                <a:ext cx="1739002" cy="406714"/>
              </a:xfrm>
              <a:prstGeom prst="rect">
                <a:avLst/>
              </a:prstGeom>
              <a:blipFill rotWithShape="0">
                <a:blip r:embed="rId3"/>
                <a:stretch>
                  <a:fillRect l="-2456" r="-1404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791447" y="2611011"/>
                <a:ext cx="19048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47" y="2611011"/>
                <a:ext cx="1904817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1282" t="-1961" r="-2885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0467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in our case?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wait but...this is the </a:t>
                </a:r>
                <a:r>
                  <a:rPr lang="en-US" b="1" dirty="0"/>
                  <a:t>Harris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with a box weighting function!</a:t>
                </a:r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Tie with Harris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5"/>
              <p:cNvSpPr/>
              <p:nvPr/>
            </p:nvSpPr>
            <p:spPr>
              <a:xfrm>
                <a:off x="304119" y="1302155"/>
                <a:ext cx="6496907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ttango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19" y="1302155"/>
                <a:ext cx="6496907" cy="97270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/>
              <p:cNvSpPr/>
              <p:nvPr/>
            </p:nvSpPr>
            <p:spPr>
              <a:xfrm>
                <a:off x="840001" y="2488168"/>
                <a:ext cx="3154903" cy="1547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)∈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𝒫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)∈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𝒫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)∈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𝒫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)∈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𝒫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ttango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01" y="2488168"/>
                <a:ext cx="3154903" cy="154792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4516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Lucas-</a:t>
                </a:r>
                <a:r>
                  <a:rPr lang="en-US" dirty="0" err="1"/>
                  <a:t>Kanade</a:t>
                </a:r>
                <a:r>
                  <a:rPr lang="en-US" dirty="0"/>
                  <a:t> works/has solution when</a:t>
                </a:r>
              </a:p>
              <a:p>
                <a:pPr lvl="1"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invertible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≠0⟺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func>
                  </m:oMath>
                </a14:m>
                <a:r>
                  <a:rPr lang="en-US" dirty="0"/>
                  <a:t> since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should not be an ideal flat/edge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region</a:t>
                </a:r>
              </a:p>
              <a:p>
                <a:pPr lvl="1"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not nearly-singular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its eigenvalues should not be too small</a:t>
                </a:r>
              </a:p>
              <a:p>
                <a:pPr lvl="2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should not be a flat region (ideal flat region + noise)</a:t>
                </a:r>
              </a:p>
              <a:p>
                <a:pPr lvl="1"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well conditioned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dirty="0"/>
                  <a:t> the ratio between eigenvalues should not be too large</a:t>
                </a:r>
              </a:p>
              <a:p>
                <a:pPr lvl="2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should not be an edge region (ideal edge region + noise)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dirty="0"/>
                  <a:t>in a few words, Lucas-</a:t>
                </a:r>
                <a:r>
                  <a:rPr lang="en-US" dirty="0" err="1"/>
                  <a:t>Kanade</a:t>
                </a:r>
                <a:r>
                  <a:rPr lang="en-US" dirty="0"/>
                  <a:t> </a:t>
                </a:r>
                <a:r>
                  <a:rPr lang="en-US" b="1" dirty="0"/>
                  <a:t>works best at corners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corners (especially Harris) are good </a:t>
                </a:r>
                <a:r>
                  <a:rPr lang="en-US" dirty="0" err="1"/>
                  <a:t>keypoints</a:t>
                </a:r>
                <a:r>
                  <a:rPr lang="en-US" dirty="0"/>
                  <a:t> to compute optical flow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the aperture problem disappears at corners since they have different gradients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dirty="0"/>
                  <a:t>not all points can be solved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Lucas-</a:t>
                </a:r>
                <a:r>
                  <a:rPr lang="en-US" dirty="0" err="1"/>
                  <a:t>Kanade</a:t>
                </a:r>
                <a:r>
                  <a:rPr lang="en-US" dirty="0"/>
                  <a:t> is a </a:t>
                </a:r>
                <a:r>
                  <a:rPr lang="en-US" i="1" dirty="0"/>
                  <a:t>sparse</a:t>
                </a:r>
                <a:r>
                  <a:rPr lang="en-US" dirty="0"/>
                  <a:t> optical flow method</a:t>
                </a:r>
              </a:p>
              <a:p>
                <a:pPr>
                  <a:spcBef>
                    <a:spcPts val="600"/>
                  </a:spcBef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 b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 for solvability</a:t>
            </a:r>
          </a:p>
        </p:txBody>
      </p:sp>
    </p:spTree>
    <p:extLst>
      <p:ext uri="{BB962C8B-B14F-4D97-AF65-F5344CB8AC3E}">
        <p14:creationId xmlns:p14="http://schemas.microsoft.com/office/powerpoint/2010/main" val="359197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a point does not move like its neighbors</a:t>
                </a:r>
              </a:p>
              <a:p>
                <a:pPr lvl="1"/>
                <a:r>
                  <a:rPr lang="en-US" dirty="0"/>
                  <a:t>can be better solved with </a:t>
                </a:r>
                <a:r>
                  <a:rPr lang="en-US" b="1" dirty="0"/>
                  <a:t>motion segmentation </a:t>
                </a:r>
                <a:r>
                  <a:rPr lang="en-US" dirty="0"/>
                  <a:t>techniques</a:t>
                </a:r>
              </a:p>
              <a:p>
                <a:r>
                  <a:rPr lang="en-US" dirty="0"/>
                  <a:t>brightness constancy does not hold</a:t>
                </a:r>
              </a:p>
              <a:p>
                <a:pPr lvl="1"/>
                <a:r>
                  <a:rPr lang="en-US" dirty="0"/>
                  <a:t>can be better solved with </a:t>
                </a:r>
                <a:r>
                  <a:rPr lang="en-US" b="1" dirty="0"/>
                  <a:t>matching</a:t>
                </a:r>
                <a:r>
                  <a:rPr lang="en-US" dirty="0"/>
                  <a:t> methods</a:t>
                </a:r>
              </a:p>
              <a:p>
                <a:r>
                  <a:rPr lang="en-US" dirty="0"/>
                  <a:t>the motion is too large to be detected within the patch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en-US" dirty="0"/>
                  <a:t>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</a:t>
            </a:r>
          </a:p>
        </p:txBody>
      </p:sp>
      <p:sp>
        <p:nvSpPr>
          <p:cNvPr id="28" name="Rettangolo 27"/>
          <p:cNvSpPr/>
          <p:nvPr/>
        </p:nvSpPr>
        <p:spPr>
          <a:xfrm>
            <a:off x="963160" y="3398997"/>
            <a:ext cx="1152000" cy="115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ttangolo 28"/>
          <p:cNvSpPr/>
          <p:nvPr/>
        </p:nvSpPr>
        <p:spPr>
          <a:xfrm>
            <a:off x="2636542" y="3398997"/>
            <a:ext cx="1152000" cy="115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e 29"/>
          <p:cNvSpPr/>
          <p:nvPr/>
        </p:nvSpPr>
        <p:spPr>
          <a:xfrm>
            <a:off x="1027175" y="3851670"/>
            <a:ext cx="216000" cy="21728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e 30"/>
          <p:cNvSpPr/>
          <p:nvPr/>
        </p:nvSpPr>
        <p:spPr>
          <a:xfrm>
            <a:off x="3497262" y="3851670"/>
            <a:ext cx="216000" cy="21728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ttangolo 31"/>
          <p:cNvSpPr/>
          <p:nvPr/>
        </p:nvSpPr>
        <p:spPr>
          <a:xfrm>
            <a:off x="5115913" y="3398997"/>
            <a:ext cx="1152000" cy="115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ttangolo 32"/>
          <p:cNvSpPr/>
          <p:nvPr/>
        </p:nvSpPr>
        <p:spPr>
          <a:xfrm>
            <a:off x="6789295" y="3398997"/>
            <a:ext cx="1152000" cy="115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e 33"/>
          <p:cNvSpPr/>
          <p:nvPr/>
        </p:nvSpPr>
        <p:spPr>
          <a:xfrm>
            <a:off x="5179928" y="3851670"/>
            <a:ext cx="216000" cy="21728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e 34"/>
          <p:cNvSpPr/>
          <p:nvPr/>
        </p:nvSpPr>
        <p:spPr>
          <a:xfrm>
            <a:off x="8030260" y="3851670"/>
            <a:ext cx="216000" cy="21728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e 35"/>
          <p:cNvSpPr/>
          <p:nvPr/>
        </p:nvSpPr>
        <p:spPr>
          <a:xfrm>
            <a:off x="2688712" y="3851670"/>
            <a:ext cx="216000" cy="217283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e 36"/>
          <p:cNvSpPr/>
          <p:nvPr/>
        </p:nvSpPr>
        <p:spPr>
          <a:xfrm>
            <a:off x="6841465" y="3851670"/>
            <a:ext cx="216000" cy="217283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ttangolo 37"/>
              <p:cNvSpPr/>
              <p:nvPr/>
            </p:nvSpPr>
            <p:spPr>
              <a:xfrm>
                <a:off x="1352984" y="4550997"/>
                <a:ext cx="3393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8" name="Rettangolo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984" y="4550997"/>
                <a:ext cx="339387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ttangolo 38"/>
              <p:cNvSpPr/>
              <p:nvPr/>
            </p:nvSpPr>
            <p:spPr>
              <a:xfrm>
                <a:off x="2844311" y="4550997"/>
                <a:ext cx="8499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9" name="Rettangolo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4311" y="4550997"/>
                <a:ext cx="84997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ttangolo 39"/>
              <p:cNvSpPr/>
              <p:nvPr/>
            </p:nvSpPr>
            <p:spPr>
              <a:xfrm>
                <a:off x="6997064" y="4546066"/>
                <a:ext cx="8499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0" name="Rettangolo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064" y="4546066"/>
                <a:ext cx="849976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ttangolo 40"/>
              <p:cNvSpPr/>
              <p:nvPr/>
            </p:nvSpPr>
            <p:spPr>
              <a:xfrm>
                <a:off x="5488443" y="4546066"/>
                <a:ext cx="3393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1" name="Rettangolo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443" y="4546066"/>
                <a:ext cx="339387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nettore 1 41"/>
          <p:cNvCxnSpPr/>
          <p:nvPr/>
        </p:nvCxnSpPr>
        <p:spPr>
          <a:xfrm flipV="1">
            <a:off x="2789990" y="3051545"/>
            <a:ext cx="0" cy="9053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1 42"/>
          <p:cNvCxnSpPr/>
          <p:nvPr/>
        </p:nvCxnSpPr>
        <p:spPr>
          <a:xfrm flipV="1">
            <a:off x="3603292" y="3051545"/>
            <a:ext cx="0" cy="9053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1 43"/>
          <p:cNvCxnSpPr/>
          <p:nvPr/>
        </p:nvCxnSpPr>
        <p:spPr>
          <a:xfrm flipV="1">
            <a:off x="6942743" y="3062512"/>
            <a:ext cx="0" cy="9053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1 44"/>
          <p:cNvCxnSpPr/>
          <p:nvPr/>
        </p:nvCxnSpPr>
        <p:spPr>
          <a:xfrm flipV="1">
            <a:off x="8127238" y="3062512"/>
            <a:ext cx="0" cy="9053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2 45"/>
          <p:cNvCxnSpPr/>
          <p:nvPr/>
        </p:nvCxnSpPr>
        <p:spPr>
          <a:xfrm>
            <a:off x="2817152" y="3241665"/>
            <a:ext cx="75898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/>
          <p:cNvCxnSpPr/>
          <p:nvPr/>
        </p:nvCxnSpPr>
        <p:spPr>
          <a:xfrm>
            <a:off x="6960852" y="3272247"/>
            <a:ext cx="1157333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/>
          <p:cNvCxnSpPr/>
          <p:nvPr/>
        </p:nvCxnSpPr>
        <p:spPr>
          <a:xfrm>
            <a:off x="948774" y="3320128"/>
            <a:ext cx="1157333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ttangolo 48"/>
              <p:cNvSpPr/>
              <p:nvPr/>
            </p:nvSpPr>
            <p:spPr>
              <a:xfrm>
                <a:off x="1335690" y="2924943"/>
                <a:ext cx="4451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Rettangolo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690" y="2924943"/>
                <a:ext cx="445185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ttangolo 49"/>
              <p:cNvSpPr/>
              <p:nvPr/>
            </p:nvSpPr>
            <p:spPr>
              <a:xfrm>
                <a:off x="2931871" y="2928714"/>
                <a:ext cx="5106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0" name="Rettangolo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871" y="2928714"/>
                <a:ext cx="510653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ttangolo 50"/>
              <p:cNvSpPr/>
              <p:nvPr/>
            </p:nvSpPr>
            <p:spPr>
              <a:xfrm>
                <a:off x="7294685" y="2968698"/>
                <a:ext cx="5106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1" name="Rettangolo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685" y="2968698"/>
                <a:ext cx="510653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17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Optical Flow?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10"/>
          </p:nvPr>
        </p:nvSpPr>
        <p:spPr>
          <a:xfrm>
            <a:off x="206645" y="774050"/>
            <a:ext cx="5089256" cy="4448468"/>
          </a:xfrm>
        </p:spPr>
        <p:txBody>
          <a:bodyPr anchor="ctr" anchorCtr="0"/>
          <a:lstStyle/>
          <a:p>
            <a:r>
              <a:rPr lang="en-US" dirty="0"/>
              <a:t>general definition: </a:t>
            </a:r>
          </a:p>
          <a:p>
            <a:pPr lvl="1"/>
            <a:r>
              <a:rPr lang="en-US" dirty="0"/>
              <a:t>the pattern of </a:t>
            </a:r>
            <a:r>
              <a:rPr lang="en-US" i="1" dirty="0"/>
              <a:t>apparent</a:t>
            </a:r>
            <a:r>
              <a:rPr lang="en-US" dirty="0"/>
              <a:t> </a:t>
            </a:r>
            <a:r>
              <a:rPr lang="en-US" b="1" dirty="0"/>
              <a:t>motion</a:t>
            </a:r>
            <a:r>
              <a:rPr lang="en-US" dirty="0"/>
              <a:t> of </a:t>
            </a:r>
            <a:r>
              <a:rPr lang="en-US" b="1" dirty="0"/>
              <a:t>objects</a:t>
            </a:r>
            <a:r>
              <a:rPr lang="en-US" dirty="0"/>
              <a:t> in a visual </a:t>
            </a:r>
            <a:r>
              <a:rPr lang="en-US" b="1" dirty="0"/>
              <a:t>scene</a:t>
            </a:r>
            <a:r>
              <a:rPr lang="en-US" dirty="0"/>
              <a:t> caused by the </a:t>
            </a:r>
            <a:r>
              <a:rPr lang="en-US" b="1" dirty="0"/>
              <a:t>relative motion</a:t>
            </a:r>
            <a:r>
              <a:rPr lang="en-US" dirty="0"/>
              <a:t> between an observer and the scene objects</a:t>
            </a:r>
          </a:p>
          <a:p>
            <a:r>
              <a:rPr lang="en-US" dirty="0"/>
              <a:t>image definition: </a:t>
            </a:r>
          </a:p>
          <a:p>
            <a:pPr lvl="1"/>
            <a:r>
              <a:rPr lang="en-US" dirty="0"/>
              <a:t>the pattern of </a:t>
            </a:r>
            <a:r>
              <a:rPr lang="en-US" i="1" dirty="0"/>
              <a:t>apparent</a:t>
            </a:r>
            <a:r>
              <a:rPr lang="en-US" dirty="0"/>
              <a:t> </a:t>
            </a:r>
            <a:r>
              <a:rPr lang="en-US" b="1" dirty="0"/>
              <a:t>motion</a:t>
            </a:r>
            <a:r>
              <a:rPr lang="en-US" dirty="0"/>
              <a:t> of </a:t>
            </a:r>
            <a:r>
              <a:rPr lang="en-US" b="1" dirty="0"/>
              <a:t>image objects </a:t>
            </a:r>
            <a:r>
              <a:rPr lang="en-US" dirty="0"/>
              <a:t>between </a:t>
            </a:r>
            <a:r>
              <a:rPr lang="en-US" b="1" dirty="0"/>
              <a:t>two consecutive frames </a:t>
            </a:r>
            <a:r>
              <a:rPr lang="en-US" dirty="0"/>
              <a:t>caused by the </a:t>
            </a:r>
            <a:r>
              <a:rPr lang="en-US" b="1" dirty="0"/>
              <a:t>movement</a:t>
            </a:r>
            <a:r>
              <a:rPr lang="en-US" dirty="0"/>
              <a:t> of </a:t>
            </a:r>
            <a:r>
              <a:rPr lang="en-US" b="1" dirty="0"/>
              <a:t>object</a:t>
            </a:r>
            <a:r>
              <a:rPr lang="en-US" dirty="0"/>
              <a:t> or </a:t>
            </a:r>
            <a:r>
              <a:rPr lang="en-US" b="1" dirty="0"/>
              <a:t>camera</a:t>
            </a:r>
          </a:p>
          <a:p>
            <a:pPr lvl="2"/>
            <a:r>
              <a:rPr lang="en-US" dirty="0"/>
              <a:t>we will process an </a:t>
            </a:r>
            <a:r>
              <a:rPr lang="en-US" i="1" dirty="0"/>
              <a:t>image sequence</a:t>
            </a:r>
          </a:p>
          <a:p>
            <a:pPr lvl="1"/>
            <a:r>
              <a:rPr lang="en-US" dirty="0"/>
              <a:t>a </a:t>
            </a:r>
            <a:r>
              <a:rPr lang="en-US" b="1" dirty="0"/>
              <a:t>2D vector field </a:t>
            </a:r>
            <a:r>
              <a:rPr lang="en-US" dirty="0"/>
              <a:t>where each vector is a </a:t>
            </a:r>
            <a:r>
              <a:rPr lang="en-US" b="1" dirty="0"/>
              <a:t>displacement</a:t>
            </a:r>
            <a:r>
              <a:rPr lang="en-US" dirty="0"/>
              <a:t> vector showing the movement of points from first frame to second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762" y="1123949"/>
            <a:ext cx="3203423" cy="2113599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761" y="3328987"/>
            <a:ext cx="3203423" cy="169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88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reduce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dirty="0"/>
                  <a:t> increase the </a:t>
                </a:r>
                <a:r>
                  <a:rPr lang="en-US" i="1" dirty="0" err="1"/>
                  <a:t>framerate</a:t>
                </a:r>
                <a:endParaRPr lang="en-US" i="1" dirty="0"/>
              </a:p>
              <a:p>
                <a:pPr lvl="1"/>
                <a:r>
                  <a:rPr lang="en-US" dirty="0"/>
                  <a:t>the best solution, but not easy to implement</a:t>
                </a:r>
              </a:p>
              <a:p>
                <a:pPr lvl="1"/>
                <a:r>
                  <a:rPr lang="en-US" dirty="0"/>
                  <a:t>the </a:t>
                </a:r>
                <a:r>
                  <a:rPr lang="en-US" dirty="0" err="1"/>
                  <a:t>framerate</a:t>
                </a:r>
                <a:r>
                  <a:rPr lang="en-US" dirty="0"/>
                  <a:t> depends on the acquisition system</a:t>
                </a:r>
              </a:p>
              <a:p>
                <a:pPr lvl="2"/>
                <a:r>
                  <a:rPr lang="en-US" dirty="0"/>
                  <a:t>in some cases (e.g. ultrasound images) it can be increased up to a certain limit by adjusting the parameters governing the whole image sequence reconstruction</a:t>
                </a:r>
              </a:p>
              <a:p>
                <a:r>
                  <a:rPr lang="en-US" dirty="0"/>
                  <a:t>increase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problem: the larger, the less accurate the corner response</a:t>
                </a:r>
              </a:p>
              <a:p>
                <a:pPr lvl="2"/>
                <a:r>
                  <a:rPr lang="en-US" dirty="0"/>
                  <a:t>too many gradient contributions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 r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large motion problem (trivial solutions)</a:t>
            </a:r>
          </a:p>
        </p:txBody>
      </p:sp>
      <p:sp>
        <p:nvSpPr>
          <p:cNvPr id="4" name="Rettangolo 3"/>
          <p:cNvSpPr/>
          <p:nvPr/>
        </p:nvSpPr>
        <p:spPr>
          <a:xfrm>
            <a:off x="5059473" y="3547563"/>
            <a:ext cx="1152000" cy="115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tangolo 4"/>
          <p:cNvSpPr/>
          <p:nvPr/>
        </p:nvSpPr>
        <p:spPr>
          <a:xfrm>
            <a:off x="6732855" y="3547563"/>
            <a:ext cx="1152000" cy="1152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e 5"/>
          <p:cNvSpPr/>
          <p:nvPr/>
        </p:nvSpPr>
        <p:spPr>
          <a:xfrm>
            <a:off x="5123488" y="4000236"/>
            <a:ext cx="216000" cy="21728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e 6"/>
          <p:cNvSpPr/>
          <p:nvPr/>
        </p:nvSpPr>
        <p:spPr>
          <a:xfrm>
            <a:off x="7973820" y="4000236"/>
            <a:ext cx="216000" cy="21728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e 7"/>
          <p:cNvSpPr/>
          <p:nvPr/>
        </p:nvSpPr>
        <p:spPr>
          <a:xfrm>
            <a:off x="6785025" y="4000236"/>
            <a:ext cx="216000" cy="217283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tangolo 8"/>
              <p:cNvSpPr/>
              <p:nvPr/>
            </p:nvSpPr>
            <p:spPr>
              <a:xfrm>
                <a:off x="6940624" y="4694632"/>
                <a:ext cx="8499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Rettango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624" y="4694632"/>
                <a:ext cx="849976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tangolo 9"/>
              <p:cNvSpPr/>
              <p:nvPr/>
            </p:nvSpPr>
            <p:spPr>
              <a:xfrm>
                <a:off x="5432003" y="4694632"/>
                <a:ext cx="3393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Rettango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003" y="4694632"/>
                <a:ext cx="339387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ttore 1 10"/>
          <p:cNvCxnSpPr/>
          <p:nvPr/>
        </p:nvCxnSpPr>
        <p:spPr>
          <a:xfrm flipV="1">
            <a:off x="6886303" y="3211078"/>
            <a:ext cx="0" cy="9053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1 11"/>
          <p:cNvCxnSpPr/>
          <p:nvPr/>
        </p:nvCxnSpPr>
        <p:spPr>
          <a:xfrm flipV="1">
            <a:off x="8070798" y="3211078"/>
            <a:ext cx="0" cy="9053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/>
          <p:cNvCxnSpPr/>
          <p:nvPr/>
        </p:nvCxnSpPr>
        <p:spPr>
          <a:xfrm>
            <a:off x="6904412" y="3420813"/>
            <a:ext cx="1157333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tangolo 13"/>
              <p:cNvSpPr/>
              <p:nvPr/>
            </p:nvSpPr>
            <p:spPr>
              <a:xfrm>
                <a:off x="7238245" y="3117264"/>
                <a:ext cx="5106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Rettango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245" y="3117264"/>
                <a:ext cx="510653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ttangolo 14"/>
          <p:cNvSpPr/>
          <p:nvPr/>
        </p:nvSpPr>
        <p:spPr>
          <a:xfrm>
            <a:off x="6732853" y="3202025"/>
            <a:ext cx="1800000" cy="18000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ttore 2 15"/>
          <p:cNvCxnSpPr/>
          <p:nvPr/>
        </p:nvCxnSpPr>
        <p:spPr>
          <a:xfrm flipV="1">
            <a:off x="7884855" y="3238237"/>
            <a:ext cx="647998" cy="324000"/>
          </a:xfrm>
          <a:prstGeom prst="straightConnector1">
            <a:avLst/>
          </a:prstGeom>
          <a:ln w="19050" cap="flat">
            <a:solidFill>
              <a:srgbClr val="0F6FC6"/>
            </a:solidFill>
            <a:prstDash val="dash"/>
            <a:round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/>
          <p:cNvCxnSpPr/>
          <p:nvPr/>
        </p:nvCxnSpPr>
        <p:spPr>
          <a:xfrm>
            <a:off x="7884855" y="4699563"/>
            <a:ext cx="648000" cy="270000"/>
          </a:xfrm>
          <a:prstGeom prst="straightConnector1">
            <a:avLst/>
          </a:prstGeom>
          <a:ln w="19050" cap="flat">
            <a:solidFill>
              <a:srgbClr val="0F6FC6"/>
            </a:solidFill>
            <a:prstDash val="dash"/>
            <a:round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tangolo 17"/>
              <p:cNvSpPr/>
              <p:nvPr/>
            </p:nvSpPr>
            <p:spPr>
              <a:xfrm>
                <a:off x="8070798" y="2852130"/>
                <a:ext cx="5084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F6FC6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b="1" i="1" smtClean="0">
                          <a:solidFill>
                            <a:srgbClr val="0F6FC6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b="1" dirty="0">
                  <a:solidFill>
                    <a:srgbClr val="0F6FC6"/>
                  </a:solidFill>
                </a:endParaRPr>
              </a:p>
            </p:txBody>
          </p:sp>
        </mc:Choice>
        <mc:Fallback xmlns="">
          <p:sp>
            <p:nvSpPr>
              <p:cNvPr id="18" name="Rettango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798" y="2852130"/>
                <a:ext cx="508473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7359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remember: we started from the brightness constancy condition</a:t>
                </a:r>
              </a:p>
              <a:p>
                <a:endParaRPr lang="en-US" dirty="0"/>
              </a:p>
              <a:p>
                <a:r>
                  <a:rPr lang="en-US" dirty="0"/>
                  <a:t>and applied the Taylor expansion</a:t>
                </a:r>
              </a:p>
              <a:p>
                <a:endParaRPr lang="en-US" dirty="0"/>
              </a:p>
              <a:p>
                <a:pPr lvl="1"/>
                <a:r>
                  <a:rPr lang="en-US" dirty="0"/>
                  <a:t>where we ignored the higher order terms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can rewrite this as a </a:t>
                </a:r>
                <a:r>
                  <a:rPr lang="en-US" b="1" dirty="0"/>
                  <a:t>polynomial root finding </a:t>
                </a:r>
                <a:r>
                  <a:rPr lang="en-US" dirty="0"/>
                  <a:t>problem</a:t>
                </a:r>
              </a:p>
              <a:p>
                <a:endParaRPr lang="en-US" dirty="0"/>
              </a:p>
              <a:p>
                <a:pPr>
                  <a:spcBef>
                    <a:spcPts val="1200"/>
                  </a:spcBef>
                </a:pPr>
                <a:r>
                  <a:rPr lang="en-US" dirty="0"/>
                  <a:t>and solve it with </a:t>
                </a:r>
                <a:r>
                  <a:rPr lang="en-US" b="1" dirty="0"/>
                  <a:t>Newton-</a:t>
                </a:r>
                <a:r>
                  <a:rPr lang="en-US" b="1" dirty="0" err="1"/>
                  <a:t>Raphson</a:t>
                </a:r>
                <a:r>
                  <a:rPr lang="en-US" b="1" dirty="0"/>
                  <a:t> </a:t>
                </a:r>
                <a:r>
                  <a:rPr lang="en-US" dirty="0"/>
                  <a:t>method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finds successively better approximations to the roots of a real-valued function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altLang="en-US" dirty="0"/>
                  <a:t>Lukas-</a:t>
                </a:r>
                <a:r>
                  <a:rPr lang="en-US" altLang="en-US" dirty="0" err="1"/>
                  <a:t>Kanade</a:t>
                </a:r>
                <a:r>
                  <a:rPr lang="en-US" altLang="en-US" dirty="0"/>
                  <a:t> method does one iteration of Newton-</a:t>
                </a:r>
                <a:r>
                  <a:rPr lang="en-US" altLang="en-US" dirty="0" err="1"/>
                  <a:t>Raphson’s</a:t>
                </a:r>
                <a:r>
                  <a:rPr lang="en-US" altLang="en-US" dirty="0"/>
                  <a:t> method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altLang="en-US" dirty="0"/>
                  <a:t>better results are obtained via more iterations </a:t>
                </a:r>
                <a14:m>
                  <m:oMath xmlns:m="http://schemas.openxmlformats.org/officeDocument/2006/math">
                    <m:r>
                      <a:rPr lang="en-US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en-US" dirty="0"/>
                  <a:t> iterative Lucas-</a:t>
                </a:r>
                <a:r>
                  <a:rPr lang="en-US" altLang="en-US" dirty="0" err="1"/>
                  <a:t>Kanade</a:t>
                </a:r>
                <a:endParaRPr lang="en-US" alt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 b="-24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large motion problem: improving the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429451" y="1292724"/>
                <a:ext cx="35902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51" y="1292724"/>
                <a:ext cx="3590278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1019" t="-2174" r="-186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4"/>
              <p:cNvSpPr/>
              <p:nvPr/>
            </p:nvSpPr>
            <p:spPr>
              <a:xfrm>
                <a:off x="429450" y="2089050"/>
                <a:ext cx="7533449" cy="3912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ttango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50" y="2089050"/>
                <a:ext cx="7533449" cy="391261"/>
              </a:xfrm>
              <a:prstGeom prst="rect">
                <a:avLst/>
              </a:prstGeom>
              <a:blipFill rotWithShape="0">
                <a:blip r:embed="rId4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5"/>
              <p:cNvSpPr/>
              <p:nvPr/>
            </p:nvSpPr>
            <p:spPr>
              <a:xfrm>
                <a:off x="343726" y="3264523"/>
                <a:ext cx="2920415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ttango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26" y="3264523"/>
                <a:ext cx="2920415" cy="391261"/>
              </a:xfrm>
              <a:prstGeom prst="rect">
                <a:avLst/>
              </a:prstGeom>
              <a:blipFill rotWithShape="0">
                <a:blip r:embed="rId5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7958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266700" indent="-266700">
                  <a:buFont typeface="+mj-lt"/>
                  <a:buAutoNum type="arabicPeriod"/>
                  <a:tabLst>
                    <a:tab pos="266700" algn="l"/>
                  </a:tabLst>
                </a:pPr>
                <a:r>
                  <a:rPr lang="en-US" dirty="0"/>
                  <a:t>estimate the flow field from a pair of images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628650" lvl="1" indent="-263525"/>
                <a:r>
                  <a:rPr lang="en-US" dirty="0"/>
                  <a:t>by solving Lucas-</a:t>
                </a:r>
                <a:r>
                  <a:rPr lang="en-US" dirty="0" err="1"/>
                  <a:t>Kanade</a:t>
                </a:r>
                <a:r>
                  <a:rPr lang="en-US" dirty="0"/>
                  <a:t> equations</a:t>
                </a:r>
              </a:p>
              <a:p>
                <a:pPr marL="628650" lvl="1" indent="-263525"/>
                <a:r>
                  <a:rPr lang="en-US" dirty="0"/>
                  <a:t>since it is a local method, this will likely produce an </a:t>
                </a:r>
                <a:r>
                  <a:rPr lang="en-US" i="1" dirty="0"/>
                  <a:t>estimate</a:t>
                </a:r>
                <a:r>
                  <a:rPr lang="en-US" dirty="0"/>
                  <a:t> of the </a:t>
                </a:r>
                <a:r>
                  <a:rPr lang="en-US" i="1" dirty="0"/>
                  <a:t>actual</a:t>
                </a:r>
                <a:r>
                  <a:rPr lang="en-US" dirty="0"/>
                  <a:t> flow field</a:t>
                </a:r>
              </a:p>
              <a:p>
                <a:pPr marL="895350" lvl="2" indent="-255588"/>
                <a:r>
                  <a:rPr lang="en-US" i="1" dirty="0"/>
                  <a:t>estimate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/>
                  <a:t>actual</a:t>
                </a:r>
              </a:p>
              <a:p>
                <a:pPr marL="266700" indent="-266700">
                  <a:buFont typeface="+mj-lt"/>
                  <a:buAutoNum type="arabicPeriod"/>
                  <a:tabLst>
                    <a:tab pos="266700" algn="l"/>
                  </a:tabLst>
                </a:pPr>
                <a:r>
                  <a:rPr lang="en-US" dirty="0"/>
                  <a:t>warp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dirty="0"/>
                  <a:t> towards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using the estimated flow field</a:t>
                </a:r>
              </a:p>
              <a:p>
                <a:pPr marL="628650" lvl="1" indent="-263525"/>
                <a:r>
                  <a:rPr lang="en-US" dirty="0"/>
                  <a:t>based on interpolation</a:t>
                </a:r>
              </a:p>
              <a:p>
                <a:pPr marL="628650" lvl="1" indent="-263525"/>
                <a:r>
                  <a:rPr lang="en-US" dirty="0"/>
                  <a:t>if the estimate is correct, this will likely produce an image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which is perfectly overlappable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902970" lvl="2" indent="-263525"/>
                <a:r>
                  <a:rPr lang="en-US" dirty="0"/>
                  <a:t>but, more likely,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)⇒</m:t>
                    </m:r>
                  </m:oMath>
                </a14:m>
                <a:r>
                  <a:rPr lang="en-US" dirty="0"/>
                  <a:t> the estimate of the flow field needs refinement</a:t>
                </a:r>
              </a:p>
              <a:p>
                <a:pPr marL="266700" indent="-266700">
                  <a:buFont typeface="+mj-lt"/>
                  <a:buAutoNum type="arabicPeriod"/>
                  <a:tabLst>
                    <a:tab pos="266700" algn="l"/>
                  </a:tabLst>
                </a:pPr>
                <a:r>
                  <a:rPr lang="en-US" dirty="0"/>
                  <a:t>use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dirty="0"/>
                  <a:t> and repeat until convergence</a:t>
                </a:r>
              </a:p>
              <a:p>
                <a:pPr marL="628650" lvl="1" indent="-263525"/>
                <a:r>
                  <a:rPr lang="en-US" dirty="0"/>
                  <a:t>i.e. until the flow field is zero or very small</a:t>
                </a:r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761" r="-1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Lucas-</a:t>
            </a:r>
            <a:r>
              <a:rPr lang="en-US" dirty="0" err="1"/>
              <a:t>Kanade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291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8756381" cy="4448468"/>
              </a:xfrm>
            </p:spPr>
            <p:txBody>
              <a:bodyPr anchor="t" anchorCtr="0"/>
              <a:lstStyle/>
              <a:p>
                <a:r>
                  <a:rPr lang="en-US" dirty="0"/>
                  <a:t>iterative refinement still does not solve the large motion problem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but we can combine it with a </a:t>
                </a:r>
                <a:r>
                  <a:rPr lang="en-US" b="1" dirty="0"/>
                  <a:t>coarse-to-fine</a:t>
                </a:r>
                <a:r>
                  <a:rPr lang="en-US" dirty="0"/>
                  <a:t> approach!</a:t>
                </a:r>
              </a:p>
              <a:p>
                <a:pPr marL="266700" indent="-2667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dirty="0"/>
                  <a:t>build a Gaussian pyramid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layers</a:t>
                </a:r>
              </a:p>
              <a:p>
                <a:pPr marL="651510" lvl="1" indent="-285750">
                  <a:spcBef>
                    <a:spcPts val="0"/>
                  </a:spcBef>
                </a:pPr>
                <a:r>
                  <a:rPr lang="en-US" dirty="0" err="1"/>
                  <a:t>gaussian</a:t>
                </a:r>
                <a:r>
                  <a:rPr lang="en-US" dirty="0"/>
                  <a:t> filtering + downsampling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pPr marL="266700" indent="-266700">
                  <a:spcBef>
                    <a:spcPts val="1800"/>
                  </a:spcBef>
                  <a:buFont typeface="+mj-lt"/>
                  <a:buAutoNum type="arabicPeriod"/>
                </a:pPr>
                <a:r>
                  <a:rPr lang="en-US" dirty="0"/>
                  <a:t>start from the highest layer (lower res)</a:t>
                </a:r>
              </a:p>
              <a:p>
                <a:pPr marL="651510" lvl="1" indent="-285750"/>
                <a:r>
                  <a:rPr lang="en-US" dirty="0"/>
                  <a:t>run LK and pass the computed flow field to the lower layer</a:t>
                </a:r>
              </a:p>
              <a:p>
                <a:pPr marL="266700" indent="-266700">
                  <a:spcBef>
                    <a:spcPts val="1800"/>
                  </a:spcBef>
                  <a:buFont typeface="+mj-lt"/>
                  <a:buAutoNum type="arabicPeriod"/>
                </a:pPr>
                <a:r>
                  <a:rPr lang="en-US" dirty="0"/>
                  <a:t>for each pair of subsequent layers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dirty="0"/>
              </a:p>
              <a:p>
                <a:pPr marL="651510" lvl="1" indent="-285750"/>
                <a:r>
                  <a:rPr lang="en-US" dirty="0" err="1"/>
                  <a:t>upsample</a:t>
                </a:r>
                <a:r>
                  <a:rPr lang="en-US" dirty="0"/>
                  <a:t> the flow field to the resolution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dirty="0"/>
              </a:p>
              <a:p>
                <a:pPr marL="651510" lvl="1" indent="-285750"/>
                <a:r>
                  <a:rPr lang="en-US" dirty="0"/>
                  <a:t>warp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dirty="0"/>
                  <a:t> towards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using the flow field</a:t>
                </a:r>
              </a:p>
              <a:p>
                <a:pPr marL="651510" lvl="1" indent="-285750"/>
                <a:r>
                  <a:rPr lang="en-US" dirty="0"/>
                  <a:t>run LK between the warped image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refine the estimate of the flow field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8756381" cy="4448468"/>
              </a:xfrm>
              <a:blipFill rotWithShape="0">
                <a:blip r:embed="rId2"/>
                <a:stretch>
                  <a:fillRect l="-1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pyramidal Lucas-</a:t>
            </a:r>
            <a:r>
              <a:rPr lang="en-US" dirty="0" err="1"/>
              <a:t>Kanade</a:t>
            </a:r>
            <a:r>
              <a:rPr lang="en-US" dirty="0"/>
              <a:t> (</a:t>
            </a:r>
            <a:r>
              <a:rPr lang="en-US" dirty="0" err="1"/>
              <a:t>Bouguet</a:t>
            </a:r>
            <a:r>
              <a:rPr lang="en-US" dirty="0"/>
              <a:t>, 2000)</a:t>
            </a:r>
          </a:p>
        </p:txBody>
      </p:sp>
    </p:spTree>
    <p:extLst>
      <p:ext uri="{BB962C8B-B14F-4D97-AF65-F5344CB8AC3E}">
        <p14:creationId xmlns:p14="http://schemas.microsoft.com/office/powerpoint/2010/main" val="3270795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" name="Connettore 1 71"/>
          <p:cNvCxnSpPr/>
          <p:nvPr/>
        </p:nvCxnSpPr>
        <p:spPr>
          <a:xfrm>
            <a:off x="5528346" y="3492336"/>
            <a:ext cx="485956" cy="1143244"/>
          </a:xfrm>
          <a:prstGeom prst="curvedConnector2">
            <a:avLst/>
          </a:prstGeom>
          <a:ln w="31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ttore 1 71"/>
          <p:cNvCxnSpPr/>
          <p:nvPr/>
        </p:nvCxnSpPr>
        <p:spPr>
          <a:xfrm>
            <a:off x="5522973" y="3169232"/>
            <a:ext cx="497679" cy="241729"/>
          </a:xfrm>
          <a:prstGeom prst="curvedConnector2">
            <a:avLst/>
          </a:prstGeom>
          <a:ln w="31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ttore 1 71"/>
          <p:cNvCxnSpPr/>
          <p:nvPr/>
        </p:nvCxnSpPr>
        <p:spPr>
          <a:xfrm>
            <a:off x="5497573" y="2524658"/>
            <a:ext cx="464838" cy="232566"/>
          </a:xfrm>
          <a:prstGeom prst="curvedConnector2">
            <a:avLst/>
          </a:prstGeom>
          <a:ln w="31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1 66"/>
          <p:cNvCxnSpPr/>
          <p:nvPr/>
        </p:nvCxnSpPr>
        <p:spPr>
          <a:xfrm flipV="1">
            <a:off x="2576055" y="4077543"/>
            <a:ext cx="984035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ttangolo 67"/>
          <p:cNvSpPr/>
          <p:nvPr/>
        </p:nvSpPr>
        <p:spPr>
          <a:xfrm>
            <a:off x="4515045" y="3994633"/>
            <a:ext cx="1083151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Calibri Light" panose="020F0302020204030204" pitchFamily="34" charset="0"/>
              </a:rPr>
              <a:t>run LK</a:t>
            </a:r>
            <a:endParaRPr lang="en-US" sz="1600" dirty="0"/>
          </a:p>
        </p:txBody>
      </p:sp>
      <p:sp>
        <p:nvSpPr>
          <p:cNvPr id="69" name="Rettangolo arrotondato 68"/>
          <p:cNvSpPr/>
          <p:nvPr/>
        </p:nvSpPr>
        <p:spPr>
          <a:xfrm>
            <a:off x="3560090" y="3994943"/>
            <a:ext cx="749917" cy="216000"/>
          </a:xfrm>
          <a:prstGeom prst="roundRect">
            <a:avLst/>
          </a:prstGeom>
          <a:solidFill>
            <a:srgbClr val="FE0000">
              <a:alpha val="19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Calibri Light" panose="020F0302020204030204" pitchFamily="34" charset="0"/>
              </a:rPr>
              <a:t>warp</a:t>
            </a:r>
            <a:endParaRPr lang="en-US" sz="1600" dirty="0">
              <a:solidFill>
                <a:srgbClr val="C00000"/>
              </a:solidFill>
            </a:endParaRPr>
          </a:p>
        </p:txBody>
      </p:sp>
      <p:cxnSp>
        <p:nvCxnSpPr>
          <p:cNvPr id="70" name="Connettore 1 69"/>
          <p:cNvCxnSpPr/>
          <p:nvPr/>
        </p:nvCxnSpPr>
        <p:spPr>
          <a:xfrm flipV="1">
            <a:off x="4310007" y="4070883"/>
            <a:ext cx="205038" cy="31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1 70"/>
          <p:cNvCxnSpPr/>
          <p:nvPr/>
        </p:nvCxnSpPr>
        <p:spPr>
          <a:xfrm flipH="1">
            <a:off x="5598196" y="4064533"/>
            <a:ext cx="1190520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1 61"/>
          <p:cNvCxnSpPr/>
          <p:nvPr/>
        </p:nvCxnSpPr>
        <p:spPr>
          <a:xfrm flipV="1">
            <a:off x="2564332" y="3125092"/>
            <a:ext cx="984035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ttangolo 62"/>
          <p:cNvSpPr/>
          <p:nvPr/>
        </p:nvSpPr>
        <p:spPr>
          <a:xfrm>
            <a:off x="4503322" y="3061232"/>
            <a:ext cx="1083151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Calibri Light" panose="020F0302020204030204" pitchFamily="34" charset="0"/>
              </a:rPr>
              <a:t>run LK</a:t>
            </a:r>
            <a:endParaRPr lang="en-US" sz="1600" dirty="0"/>
          </a:p>
        </p:txBody>
      </p:sp>
      <p:sp>
        <p:nvSpPr>
          <p:cNvPr id="64" name="Rettangolo arrotondato 63"/>
          <p:cNvSpPr/>
          <p:nvPr/>
        </p:nvSpPr>
        <p:spPr>
          <a:xfrm>
            <a:off x="3548367" y="3061542"/>
            <a:ext cx="749917" cy="216000"/>
          </a:xfrm>
          <a:prstGeom prst="roundRect">
            <a:avLst/>
          </a:prstGeom>
          <a:solidFill>
            <a:srgbClr val="FE0000">
              <a:alpha val="19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Calibri Light" panose="020F0302020204030204" pitchFamily="34" charset="0"/>
              </a:rPr>
              <a:t>warp</a:t>
            </a:r>
            <a:endParaRPr lang="en-US" sz="1600" dirty="0">
              <a:solidFill>
                <a:srgbClr val="C00000"/>
              </a:solidFill>
            </a:endParaRPr>
          </a:p>
        </p:txBody>
      </p:sp>
      <p:cxnSp>
        <p:nvCxnSpPr>
          <p:cNvPr id="65" name="Connettore 1 64"/>
          <p:cNvCxnSpPr/>
          <p:nvPr/>
        </p:nvCxnSpPr>
        <p:spPr>
          <a:xfrm flipV="1">
            <a:off x="4298284" y="3124782"/>
            <a:ext cx="205038" cy="31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1 65"/>
          <p:cNvCxnSpPr/>
          <p:nvPr/>
        </p:nvCxnSpPr>
        <p:spPr>
          <a:xfrm flipH="1">
            <a:off x="5598196" y="3118432"/>
            <a:ext cx="1190520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1 52"/>
          <p:cNvCxnSpPr/>
          <p:nvPr/>
        </p:nvCxnSpPr>
        <p:spPr>
          <a:xfrm flipV="1">
            <a:off x="2564332" y="2486868"/>
            <a:ext cx="984035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1 37"/>
          <p:cNvCxnSpPr>
            <a:endCxn id="33" idx="1"/>
          </p:cNvCxnSpPr>
          <p:nvPr/>
        </p:nvCxnSpPr>
        <p:spPr>
          <a:xfrm flipV="1">
            <a:off x="2286390" y="1849526"/>
            <a:ext cx="2208202" cy="1021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pyramidal Lucas-</a:t>
            </a:r>
            <a:r>
              <a:rPr lang="en-US" dirty="0" err="1"/>
              <a:t>Kanade</a:t>
            </a:r>
            <a:r>
              <a:rPr lang="en-US" dirty="0"/>
              <a:t> (</a:t>
            </a:r>
            <a:r>
              <a:rPr lang="en-US" dirty="0" err="1"/>
              <a:t>Bouguet</a:t>
            </a:r>
            <a:r>
              <a:rPr lang="en-US" dirty="0"/>
              <a:t>, 2000)</a:t>
            </a:r>
          </a:p>
        </p:txBody>
      </p:sp>
      <p:sp>
        <p:nvSpPr>
          <p:cNvPr id="22" name="Line 12"/>
          <p:cNvSpPr>
            <a:spLocks noChangeAspect="1" noChangeShapeType="1"/>
          </p:cNvSpPr>
          <p:nvPr/>
        </p:nvSpPr>
        <p:spPr bwMode="auto">
          <a:xfrm flipV="1">
            <a:off x="741354" y="1092074"/>
            <a:ext cx="1166048" cy="338566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13"/>
          <p:cNvSpPr>
            <a:spLocks noChangeAspect="1" noChangeShapeType="1"/>
          </p:cNvSpPr>
          <p:nvPr/>
        </p:nvSpPr>
        <p:spPr bwMode="auto">
          <a:xfrm flipH="1" flipV="1">
            <a:off x="1909902" y="1099764"/>
            <a:ext cx="1630967" cy="256616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4"/>
          <p:cNvSpPr>
            <a:spLocks noChangeShapeType="1"/>
          </p:cNvSpPr>
          <p:nvPr/>
        </p:nvSpPr>
        <p:spPr bwMode="auto">
          <a:xfrm flipH="1">
            <a:off x="1363746" y="1137114"/>
            <a:ext cx="562401" cy="254199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AutoShape 15"/>
          <p:cNvSpPr>
            <a:spLocks noChangeAspect="1" noChangeArrowheads="1"/>
          </p:cNvSpPr>
          <p:nvPr/>
        </p:nvSpPr>
        <p:spPr bwMode="auto">
          <a:xfrm>
            <a:off x="726357" y="3679111"/>
            <a:ext cx="2839508" cy="832685"/>
          </a:xfrm>
          <a:prstGeom prst="parallelogram">
            <a:avLst>
              <a:gd name="adj" fmla="val 74934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AutoShape 16"/>
          <p:cNvSpPr>
            <a:spLocks noChangeAspect="1" noChangeArrowheads="1"/>
          </p:cNvSpPr>
          <p:nvPr/>
        </p:nvSpPr>
        <p:spPr bwMode="auto">
          <a:xfrm>
            <a:off x="1363747" y="2370762"/>
            <a:ext cx="1362264" cy="349332"/>
          </a:xfrm>
          <a:prstGeom prst="parallelogram">
            <a:avLst>
              <a:gd name="adj" fmla="val 85692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AutoShape 17"/>
          <p:cNvSpPr>
            <a:spLocks noChangeAspect="1" noChangeArrowheads="1"/>
          </p:cNvSpPr>
          <p:nvPr/>
        </p:nvSpPr>
        <p:spPr bwMode="auto">
          <a:xfrm>
            <a:off x="1077546" y="2954081"/>
            <a:ext cx="2025899" cy="518506"/>
          </a:xfrm>
          <a:prstGeom prst="parallelogram">
            <a:avLst>
              <a:gd name="adj" fmla="val 85858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AutoShape 18"/>
          <p:cNvSpPr>
            <a:spLocks noChangeAspect="1" noChangeArrowheads="1"/>
          </p:cNvSpPr>
          <p:nvPr/>
        </p:nvSpPr>
        <p:spPr bwMode="auto">
          <a:xfrm>
            <a:off x="1569961" y="1800625"/>
            <a:ext cx="804861" cy="206524"/>
          </a:xfrm>
          <a:prstGeom prst="parallelogram">
            <a:avLst>
              <a:gd name="adj" fmla="val 85638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Line 19"/>
          <p:cNvSpPr>
            <a:spLocks noChangeShapeType="1"/>
          </p:cNvSpPr>
          <p:nvPr/>
        </p:nvSpPr>
        <p:spPr bwMode="auto">
          <a:xfrm flipH="1" flipV="1">
            <a:off x="1914900" y="1099763"/>
            <a:ext cx="1017324" cy="341203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23"/>
          <p:cNvSpPr>
            <a:spLocks noChangeAspect="1" noChangeShapeType="1"/>
          </p:cNvSpPr>
          <p:nvPr/>
        </p:nvSpPr>
        <p:spPr bwMode="auto">
          <a:xfrm flipV="1">
            <a:off x="6092439" y="1096468"/>
            <a:ext cx="1167298" cy="33889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24"/>
          <p:cNvSpPr>
            <a:spLocks noChangeAspect="1" noChangeShapeType="1"/>
          </p:cNvSpPr>
          <p:nvPr/>
        </p:nvSpPr>
        <p:spPr bwMode="auto">
          <a:xfrm flipH="1" flipV="1">
            <a:off x="7262236" y="1104158"/>
            <a:ext cx="1632217" cy="25672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25"/>
          <p:cNvSpPr>
            <a:spLocks noChangeShapeType="1"/>
          </p:cNvSpPr>
          <p:nvPr/>
        </p:nvSpPr>
        <p:spPr bwMode="auto">
          <a:xfrm flipH="1">
            <a:off x="6716081" y="1141508"/>
            <a:ext cx="562403" cy="253760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AutoShape 26"/>
          <p:cNvSpPr>
            <a:spLocks noChangeAspect="1" noChangeArrowheads="1"/>
          </p:cNvSpPr>
          <p:nvPr/>
        </p:nvSpPr>
        <p:spPr bwMode="auto">
          <a:xfrm>
            <a:off x="6077442" y="3685702"/>
            <a:ext cx="2842007" cy="832685"/>
          </a:xfrm>
          <a:prstGeom prst="parallelogram">
            <a:avLst>
              <a:gd name="adj" fmla="val 75000"/>
            </a:avLst>
          </a:prstGeom>
          <a:solidFill>
            <a:srgbClr val="BDEBF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AutoShape 27"/>
          <p:cNvSpPr>
            <a:spLocks noChangeAspect="1" noChangeArrowheads="1"/>
          </p:cNvSpPr>
          <p:nvPr/>
        </p:nvSpPr>
        <p:spPr bwMode="auto">
          <a:xfrm>
            <a:off x="6716081" y="2376255"/>
            <a:ext cx="1363513" cy="348234"/>
          </a:xfrm>
          <a:prstGeom prst="parallelogram">
            <a:avLst>
              <a:gd name="adj" fmla="val 86041"/>
            </a:avLst>
          </a:prstGeom>
          <a:solidFill>
            <a:srgbClr val="BDEBF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AutoShape 28"/>
          <p:cNvSpPr>
            <a:spLocks noChangeAspect="1" noChangeArrowheads="1"/>
          </p:cNvSpPr>
          <p:nvPr/>
        </p:nvSpPr>
        <p:spPr bwMode="auto">
          <a:xfrm>
            <a:off x="6431131" y="2959574"/>
            <a:ext cx="2025899" cy="518506"/>
          </a:xfrm>
          <a:prstGeom prst="parallelogram">
            <a:avLst>
              <a:gd name="adj" fmla="val 85858"/>
            </a:avLst>
          </a:prstGeom>
          <a:solidFill>
            <a:srgbClr val="BDEBF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AutoShape 29"/>
          <p:cNvSpPr>
            <a:spLocks noChangeAspect="1" noChangeArrowheads="1"/>
          </p:cNvSpPr>
          <p:nvPr/>
        </p:nvSpPr>
        <p:spPr bwMode="auto">
          <a:xfrm>
            <a:off x="6922295" y="1806118"/>
            <a:ext cx="803611" cy="204326"/>
          </a:xfrm>
          <a:prstGeom prst="parallelogram">
            <a:avLst>
              <a:gd name="adj" fmla="val 86425"/>
            </a:avLst>
          </a:prstGeom>
          <a:solidFill>
            <a:srgbClr val="BDEBF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Line 30"/>
          <p:cNvSpPr>
            <a:spLocks noChangeShapeType="1"/>
          </p:cNvSpPr>
          <p:nvPr/>
        </p:nvSpPr>
        <p:spPr bwMode="auto">
          <a:xfrm flipH="1" flipV="1">
            <a:off x="7267235" y="1104157"/>
            <a:ext cx="1018572" cy="34175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ttangolo 30"/>
              <p:cNvSpPr/>
              <p:nvPr/>
            </p:nvSpPr>
            <p:spPr>
              <a:xfrm>
                <a:off x="962693" y="4547077"/>
                <a:ext cx="222560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 pitchFamily="34" charset="0"/>
                  </a:rPr>
                  <a:t>pyramid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1" name="Rettangolo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693" y="4547077"/>
                <a:ext cx="2225609" cy="400110"/>
              </a:xfrm>
              <a:prstGeom prst="rect">
                <a:avLst/>
              </a:prstGeom>
              <a:blipFill rotWithShape="0">
                <a:blip r:embed="rId2"/>
                <a:stretch>
                  <a:fillRect l="-3014" t="-9091" r="-274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ttangolo 31"/>
              <p:cNvSpPr/>
              <p:nvPr/>
            </p:nvSpPr>
            <p:spPr>
              <a:xfrm>
                <a:off x="6400946" y="4520294"/>
                <a:ext cx="177657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 pitchFamily="34" charset="0"/>
                  </a:rPr>
                  <a:t>pyramid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2" name="Rettangolo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946" y="4520294"/>
                <a:ext cx="1776577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3436" t="-9231" r="-687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ttangolo 32"/>
          <p:cNvSpPr/>
          <p:nvPr/>
        </p:nvSpPr>
        <p:spPr>
          <a:xfrm>
            <a:off x="4494592" y="1741526"/>
            <a:ext cx="1091881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Calibri Light" panose="020F0302020204030204" pitchFamily="34" charset="0"/>
              </a:rPr>
              <a:t>run LK</a:t>
            </a:r>
            <a:endParaRPr lang="en-US" sz="1600" dirty="0"/>
          </a:p>
        </p:txBody>
      </p:sp>
      <p:sp>
        <p:nvSpPr>
          <p:cNvPr id="34" name="Rettangolo 33"/>
          <p:cNvSpPr/>
          <p:nvPr/>
        </p:nvSpPr>
        <p:spPr>
          <a:xfrm>
            <a:off x="4503322" y="2423008"/>
            <a:ext cx="1083151" cy="21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Calibri Light" panose="020F0302020204030204" pitchFamily="34" charset="0"/>
              </a:rPr>
              <a:t>run LK</a:t>
            </a:r>
            <a:endParaRPr lang="en-US" sz="1600" dirty="0"/>
          </a:p>
        </p:txBody>
      </p:sp>
      <p:sp>
        <p:nvSpPr>
          <p:cNvPr id="44" name="Rettangolo arrotondato 43"/>
          <p:cNvSpPr/>
          <p:nvPr/>
        </p:nvSpPr>
        <p:spPr>
          <a:xfrm>
            <a:off x="3548367" y="2423318"/>
            <a:ext cx="749917" cy="216000"/>
          </a:xfrm>
          <a:prstGeom prst="roundRect">
            <a:avLst/>
          </a:prstGeom>
          <a:solidFill>
            <a:srgbClr val="FE0000">
              <a:alpha val="19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Calibri Light" panose="020F0302020204030204" pitchFamily="34" charset="0"/>
              </a:rPr>
              <a:t>warp</a:t>
            </a:r>
            <a:endParaRPr lang="en-US" sz="1600" dirty="0">
              <a:solidFill>
                <a:srgbClr val="C00000"/>
              </a:solidFill>
            </a:endParaRPr>
          </a:p>
        </p:txBody>
      </p:sp>
      <p:cxnSp>
        <p:nvCxnSpPr>
          <p:cNvPr id="50" name="Connettore 1 49"/>
          <p:cNvCxnSpPr>
            <a:endCxn id="33" idx="3"/>
          </p:cNvCxnSpPr>
          <p:nvPr/>
        </p:nvCxnSpPr>
        <p:spPr>
          <a:xfrm flipH="1" flipV="1">
            <a:off x="5586473" y="1849526"/>
            <a:ext cx="1424116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1 54"/>
          <p:cNvCxnSpPr/>
          <p:nvPr/>
        </p:nvCxnSpPr>
        <p:spPr>
          <a:xfrm flipV="1">
            <a:off x="4298284" y="2486558"/>
            <a:ext cx="205038" cy="31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1 57"/>
          <p:cNvCxnSpPr/>
          <p:nvPr/>
        </p:nvCxnSpPr>
        <p:spPr>
          <a:xfrm flipH="1" flipV="1">
            <a:off x="5586473" y="2485275"/>
            <a:ext cx="1190520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ttore 1 71"/>
          <p:cNvCxnSpPr>
            <a:stCxn id="89" idx="1"/>
            <a:endCxn id="44" idx="0"/>
          </p:cNvCxnSpPr>
          <p:nvPr/>
        </p:nvCxnSpPr>
        <p:spPr>
          <a:xfrm rot="10800000" flipV="1">
            <a:off x="3923326" y="2206976"/>
            <a:ext cx="560786" cy="216341"/>
          </a:xfrm>
          <a:prstGeom prst="curvedConnector2">
            <a:avLst/>
          </a:prstGeom>
          <a:ln w="31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ttangolo arrotondato 88"/>
          <p:cNvSpPr/>
          <p:nvPr/>
        </p:nvSpPr>
        <p:spPr>
          <a:xfrm>
            <a:off x="4484112" y="2120432"/>
            <a:ext cx="1102361" cy="173089"/>
          </a:xfrm>
          <a:prstGeom prst="roundRect">
            <a:avLst>
              <a:gd name="adj" fmla="val 46016"/>
            </a:avLst>
          </a:prstGeom>
          <a:solidFill>
            <a:srgbClr val="FFC000">
              <a:alpha val="28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bIns="72000" anchor="ctr" anchorCtr="0">
            <a:noAutofit/>
          </a:bodyPr>
          <a:lstStyle/>
          <a:p>
            <a:pPr algn="ctr"/>
            <a:r>
              <a:rPr lang="en-US" sz="1200" dirty="0" err="1">
                <a:solidFill>
                  <a:prstClr val="black"/>
                </a:solidFill>
                <a:latin typeface="Calibri Light" panose="020F0302020204030204" pitchFamily="34" charset="0"/>
              </a:rPr>
              <a:t>upsample</a:t>
            </a:r>
            <a:endParaRPr lang="en-US" sz="1200" dirty="0"/>
          </a:p>
        </p:txBody>
      </p:sp>
      <p:sp>
        <p:nvSpPr>
          <p:cNvPr id="92" name="Rettangolo arrotondato 91"/>
          <p:cNvSpPr/>
          <p:nvPr/>
        </p:nvSpPr>
        <p:spPr>
          <a:xfrm>
            <a:off x="4484112" y="2763575"/>
            <a:ext cx="1102361" cy="173089"/>
          </a:xfrm>
          <a:prstGeom prst="roundRect">
            <a:avLst>
              <a:gd name="adj" fmla="val 46016"/>
            </a:avLst>
          </a:prstGeom>
          <a:solidFill>
            <a:srgbClr val="FFC000">
              <a:alpha val="28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bIns="72000" anchor="ctr" anchorCtr="0">
            <a:noAutofit/>
          </a:bodyPr>
          <a:lstStyle/>
          <a:p>
            <a:pPr algn="ctr"/>
            <a:r>
              <a:rPr lang="en-US" sz="1200" dirty="0" err="1">
                <a:solidFill>
                  <a:prstClr val="black"/>
                </a:solidFill>
                <a:latin typeface="Calibri Light" panose="020F0302020204030204" pitchFamily="34" charset="0"/>
              </a:rPr>
              <a:t>upsample</a:t>
            </a:r>
            <a:endParaRPr lang="en-US" sz="1200" dirty="0"/>
          </a:p>
        </p:txBody>
      </p:sp>
      <p:sp>
        <p:nvSpPr>
          <p:cNvPr id="97" name="Rettangolo 96"/>
          <p:cNvSpPr/>
          <p:nvPr/>
        </p:nvSpPr>
        <p:spPr>
          <a:xfrm>
            <a:off x="5826072" y="2763574"/>
            <a:ext cx="516160" cy="173089"/>
          </a:xfrm>
          <a:prstGeom prst="rect">
            <a:avLst/>
          </a:prstGeom>
          <a:solidFill>
            <a:srgbClr val="25A725">
              <a:alpha val="28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1200" dirty="0">
                <a:solidFill>
                  <a:prstClr val="black"/>
                </a:solidFill>
                <a:latin typeface="Calibri Light" panose="020F0302020204030204" pitchFamily="34" charset="0"/>
              </a:rPr>
              <a:t>refine</a:t>
            </a:r>
            <a:endParaRPr lang="en-US" sz="1200" dirty="0"/>
          </a:p>
        </p:txBody>
      </p:sp>
      <p:cxnSp>
        <p:nvCxnSpPr>
          <p:cNvPr id="100" name="Connettore 1 99"/>
          <p:cNvCxnSpPr>
            <a:stCxn id="33" idx="2"/>
            <a:endCxn id="89" idx="0"/>
          </p:cNvCxnSpPr>
          <p:nvPr/>
        </p:nvCxnSpPr>
        <p:spPr>
          <a:xfrm flipH="1">
            <a:off x="5035293" y="1957526"/>
            <a:ext cx="0" cy="162906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ttore 1 71"/>
          <p:cNvCxnSpPr/>
          <p:nvPr/>
        </p:nvCxnSpPr>
        <p:spPr>
          <a:xfrm>
            <a:off x="5586473" y="2200627"/>
            <a:ext cx="464838" cy="556597"/>
          </a:xfrm>
          <a:prstGeom prst="curvedConnector2">
            <a:avLst/>
          </a:prstGeom>
          <a:ln w="31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ttore 1 108"/>
          <p:cNvCxnSpPr/>
          <p:nvPr/>
        </p:nvCxnSpPr>
        <p:spPr>
          <a:xfrm flipH="1">
            <a:off x="5586473" y="2805669"/>
            <a:ext cx="239599" cy="1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ttore 1 71"/>
          <p:cNvCxnSpPr>
            <a:stCxn id="92" idx="1"/>
            <a:endCxn id="64" idx="0"/>
          </p:cNvCxnSpPr>
          <p:nvPr/>
        </p:nvCxnSpPr>
        <p:spPr>
          <a:xfrm rot="10800000" flipV="1">
            <a:off x="3923326" y="2850120"/>
            <a:ext cx="560786" cy="211422"/>
          </a:xfrm>
          <a:prstGeom prst="curvedConnector2">
            <a:avLst/>
          </a:prstGeom>
          <a:ln w="31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ttangolo 117"/>
          <p:cNvSpPr/>
          <p:nvPr/>
        </p:nvSpPr>
        <p:spPr>
          <a:xfrm>
            <a:off x="5826072" y="3410961"/>
            <a:ext cx="516160" cy="173089"/>
          </a:xfrm>
          <a:prstGeom prst="rect">
            <a:avLst/>
          </a:prstGeom>
          <a:solidFill>
            <a:srgbClr val="25A725">
              <a:alpha val="28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1200" dirty="0">
                <a:solidFill>
                  <a:prstClr val="black"/>
                </a:solidFill>
                <a:latin typeface="Calibri Light" panose="020F0302020204030204" pitchFamily="34" charset="0"/>
              </a:rPr>
              <a:t>refine</a:t>
            </a:r>
            <a:endParaRPr lang="en-US" sz="1200" dirty="0"/>
          </a:p>
        </p:txBody>
      </p:sp>
      <p:cxnSp>
        <p:nvCxnSpPr>
          <p:cNvPr id="123" name="Connettore 1 71"/>
          <p:cNvCxnSpPr/>
          <p:nvPr/>
        </p:nvCxnSpPr>
        <p:spPr>
          <a:xfrm>
            <a:off x="5586473" y="2850120"/>
            <a:ext cx="497679" cy="560841"/>
          </a:xfrm>
          <a:prstGeom prst="curvedConnector2">
            <a:avLst/>
          </a:prstGeom>
          <a:ln w="31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ttangolo arrotondato 125"/>
          <p:cNvSpPr/>
          <p:nvPr/>
        </p:nvSpPr>
        <p:spPr>
          <a:xfrm>
            <a:off x="4495835" y="3405791"/>
            <a:ext cx="1102361" cy="173089"/>
          </a:xfrm>
          <a:prstGeom prst="roundRect">
            <a:avLst>
              <a:gd name="adj" fmla="val 46016"/>
            </a:avLst>
          </a:prstGeom>
          <a:solidFill>
            <a:srgbClr val="FFEDB8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bIns="72000" anchor="ctr" anchorCtr="0">
            <a:noAutofit/>
          </a:bodyPr>
          <a:lstStyle/>
          <a:p>
            <a:pPr algn="ctr"/>
            <a:r>
              <a:rPr lang="en-US" sz="1200" dirty="0" err="1">
                <a:solidFill>
                  <a:prstClr val="black"/>
                </a:solidFill>
                <a:latin typeface="Calibri Light" panose="020F0302020204030204" pitchFamily="34" charset="0"/>
              </a:rPr>
              <a:t>upsample</a:t>
            </a:r>
            <a:endParaRPr lang="en-US" sz="1200" dirty="0"/>
          </a:p>
        </p:txBody>
      </p:sp>
      <p:cxnSp>
        <p:nvCxnSpPr>
          <p:cNvPr id="127" name="Connettore 1 126"/>
          <p:cNvCxnSpPr/>
          <p:nvPr/>
        </p:nvCxnSpPr>
        <p:spPr>
          <a:xfrm flipH="1">
            <a:off x="5578609" y="3468405"/>
            <a:ext cx="239599" cy="1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ttore 1 71"/>
          <p:cNvCxnSpPr>
            <a:stCxn id="126" idx="1"/>
            <a:endCxn id="69" idx="0"/>
          </p:cNvCxnSpPr>
          <p:nvPr/>
        </p:nvCxnSpPr>
        <p:spPr>
          <a:xfrm rot="10800000" flipV="1">
            <a:off x="3935049" y="3492335"/>
            <a:ext cx="560786" cy="502607"/>
          </a:xfrm>
          <a:prstGeom prst="curvedConnector2">
            <a:avLst/>
          </a:prstGeom>
          <a:ln w="31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ttangolo 130"/>
          <p:cNvSpPr/>
          <p:nvPr/>
        </p:nvSpPr>
        <p:spPr>
          <a:xfrm>
            <a:off x="5826072" y="4635580"/>
            <a:ext cx="516160" cy="173089"/>
          </a:xfrm>
          <a:prstGeom prst="rect">
            <a:avLst/>
          </a:prstGeom>
          <a:solidFill>
            <a:srgbClr val="25A725">
              <a:alpha val="28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1200" dirty="0">
                <a:solidFill>
                  <a:prstClr val="black"/>
                </a:solidFill>
                <a:latin typeface="Calibri Light" panose="020F0302020204030204" pitchFamily="34" charset="0"/>
              </a:rPr>
              <a:t>refine</a:t>
            </a:r>
            <a:endParaRPr lang="en-US" sz="1200" dirty="0"/>
          </a:p>
        </p:txBody>
      </p:sp>
      <p:cxnSp>
        <p:nvCxnSpPr>
          <p:cNvPr id="135" name="Connettore 1 71"/>
          <p:cNvCxnSpPr>
            <a:stCxn id="68" idx="3"/>
          </p:cNvCxnSpPr>
          <p:nvPr/>
        </p:nvCxnSpPr>
        <p:spPr>
          <a:xfrm>
            <a:off x="5598196" y="4102633"/>
            <a:ext cx="323020" cy="547228"/>
          </a:xfrm>
          <a:prstGeom prst="curvedConnector2">
            <a:avLst/>
          </a:prstGeom>
          <a:ln w="31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ttangolo 137"/>
          <p:cNvSpPr/>
          <p:nvPr/>
        </p:nvSpPr>
        <p:spPr>
          <a:xfrm>
            <a:off x="3565865" y="4702636"/>
            <a:ext cx="2032331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prstClr val="black"/>
                </a:solidFill>
                <a:latin typeface="Calibri Light" panose="020F0302020204030204" pitchFamily="34" charset="0"/>
              </a:rPr>
              <a:t>final result</a:t>
            </a:r>
            <a:endParaRPr lang="en-US" i="1" dirty="0"/>
          </a:p>
        </p:txBody>
      </p:sp>
      <p:cxnSp>
        <p:nvCxnSpPr>
          <p:cNvPr id="139" name="Connettore 1 71"/>
          <p:cNvCxnSpPr>
            <a:stCxn id="131" idx="2"/>
            <a:endCxn id="138" idx="3"/>
          </p:cNvCxnSpPr>
          <p:nvPr/>
        </p:nvCxnSpPr>
        <p:spPr>
          <a:xfrm rot="5400000">
            <a:off x="5801858" y="4605007"/>
            <a:ext cx="78633" cy="485956"/>
          </a:xfrm>
          <a:prstGeom prst="bentConnector2">
            <a:avLst/>
          </a:prstGeom>
          <a:ln w="31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ttore 1 71"/>
          <p:cNvCxnSpPr>
            <a:stCxn id="25" idx="5"/>
            <a:endCxn id="27" idx="5"/>
          </p:cNvCxnSpPr>
          <p:nvPr/>
        </p:nvCxnSpPr>
        <p:spPr>
          <a:xfrm rot="10800000" flipH="1">
            <a:off x="1038339" y="3213334"/>
            <a:ext cx="261796" cy="882120"/>
          </a:xfrm>
          <a:prstGeom prst="curvedConnector3">
            <a:avLst>
              <a:gd name="adj1" fmla="val -217405"/>
            </a:avLst>
          </a:prstGeom>
          <a:ln w="3175">
            <a:solidFill>
              <a:schemeClr val="accent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Rettangolo 149"/>
              <p:cNvSpPr/>
              <p:nvPr/>
            </p:nvSpPr>
            <p:spPr>
              <a:xfrm>
                <a:off x="81241" y="3635978"/>
                <a:ext cx="801148" cy="21532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anchor="ctr" anchorCtr="0"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sz="10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1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000" dirty="0" err="1">
                    <a:solidFill>
                      <a:prstClr val="black"/>
                    </a:solidFill>
                    <a:latin typeface="Calibri Light" panose="020F0302020204030204" pitchFamily="34" charset="0"/>
                  </a:rPr>
                  <a:t>gaussian</a:t>
                </a:r>
                <a:endParaRPr lang="en-US" sz="1000" dirty="0"/>
              </a:p>
            </p:txBody>
          </p:sp>
        </mc:Choice>
        <mc:Fallback xmlns="">
          <p:sp>
            <p:nvSpPr>
              <p:cNvPr id="150" name="Rettangolo 1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41" y="3635978"/>
                <a:ext cx="801148" cy="215322"/>
              </a:xfrm>
              <a:prstGeom prst="rect">
                <a:avLst/>
              </a:prstGeom>
              <a:blipFill rotWithShape="0">
                <a:blip r:embed="rId4"/>
                <a:stretch>
                  <a:fillRect b="-2105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Rettangolo 150"/>
          <p:cNvSpPr/>
          <p:nvPr/>
        </p:nvSpPr>
        <p:spPr>
          <a:xfrm>
            <a:off x="77375" y="3213334"/>
            <a:ext cx="805014" cy="19104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lIns="0" rIns="0" anchor="ctr" anchorCtr="0">
            <a:noAutofit/>
          </a:bodyPr>
          <a:lstStyle/>
          <a:p>
            <a:pPr algn="ctr"/>
            <a:r>
              <a:rPr lang="en-US" sz="1000" dirty="0" err="1">
                <a:solidFill>
                  <a:prstClr val="black"/>
                </a:solidFill>
                <a:latin typeface="Calibri Light" panose="020F0302020204030204" pitchFamily="34" charset="0"/>
              </a:rPr>
              <a:t>downsample</a:t>
            </a:r>
            <a:endParaRPr lang="en-US" sz="1000" dirty="0"/>
          </a:p>
        </p:txBody>
      </p:sp>
      <p:cxnSp>
        <p:nvCxnSpPr>
          <p:cNvPr id="153" name="Connettore 1 71"/>
          <p:cNvCxnSpPr>
            <a:stCxn id="27" idx="5"/>
            <a:endCxn id="26" idx="5"/>
          </p:cNvCxnSpPr>
          <p:nvPr/>
        </p:nvCxnSpPr>
        <p:spPr>
          <a:xfrm rot="10800000" flipH="1">
            <a:off x="1300134" y="2545428"/>
            <a:ext cx="213287" cy="667906"/>
          </a:xfrm>
          <a:prstGeom prst="curvedConnector3">
            <a:avLst>
              <a:gd name="adj1" fmla="val -211541"/>
            </a:avLst>
          </a:prstGeom>
          <a:ln w="3175">
            <a:solidFill>
              <a:schemeClr val="accent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ttore 1 71"/>
          <p:cNvCxnSpPr>
            <a:stCxn id="26" idx="5"/>
            <a:endCxn id="28" idx="5"/>
          </p:cNvCxnSpPr>
          <p:nvPr/>
        </p:nvCxnSpPr>
        <p:spPr>
          <a:xfrm rot="10800000" flipH="1">
            <a:off x="1513421" y="1903888"/>
            <a:ext cx="144971" cy="641541"/>
          </a:xfrm>
          <a:prstGeom prst="curvedConnector3">
            <a:avLst>
              <a:gd name="adj1" fmla="val -260931"/>
            </a:avLst>
          </a:prstGeom>
          <a:ln w="3175">
            <a:solidFill>
              <a:schemeClr val="accent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ttore 1 71"/>
          <p:cNvCxnSpPr>
            <a:stCxn id="15" idx="2"/>
            <a:endCxn id="17" idx="2"/>
          </p:cNvCxnSpPr>
          <p:nvPr/>
        </p:nvCxnSpPr>
        <p:spPr>
          <a:xfrm flipH="1" flipV="1">
            <a:off x="8234441" y="3218827"/>
            <a:ext cx="372751" cy="883218"/>
          </a:xfrm>
          <a:prstGeom prst="curvedConnector3">
            <a:avLst>
              <a:gd name="adj1" fmla="val -116990"/>
            </a:avLst>
          </a:prstGeom>
          <a:ln w="3175">
            <a:solidFill>
              <a:schemeClr val="accent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onnettore 1 71"/>
          <p:cNvCxnSpPr>
            <a:stCxn id="17" idx="2"/>
            <a:endCxn id="16" idx="2"/>
          </p:cNvCxnSpPr>
          <p:nvPr/>
        </p:nvCxnSpPr>
        <p:spPr>
          <a:xfrm flipH="1" flipV="1">
            <a:off x="7929782" y="2550372"/>
            <a:ext cx="304659" cy="668455"/>
          </a:xfrm>
          <a:prstGeom prst="curvedConnector3">
            <a:avLst>
              <a:gd name="adj1" fmla="val -148096"/>
            </a:avLst>
          </a:prstGeom>
          <a:ln w="3175">
            <a:solidFill>
              <a:schemeClr val="accent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nettore 1 71"/>
          <p:cNvCxnSpPr>
            <a:stCxn id="16" idx="2"/>
            <a:endCxn id="18" idx="2"/>
          </p:cNvCxnSpPr>
          <p:nvPr/>
        </p:nvCxnSpPr>
        <p:spPr>
          <a:xfrm flipH="1" flipV="1">
            <a:off x="7637612" y="1908281"/>
            <a:ext cx="292170" cy="642091"/>
          </a:xfrm>
          <a:prstGeom prst="curvedConnector3">
            <a:avLst>
              <a:gd name="adj1" fmla="val -129518"/>
            </a:avLst>
          </a:prstGeom>
          <a:ln w="3175">
            <a:solidFill>
              <a:schemeClr val="accent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621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4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5022581" cy="4448468"/>
          </a:xfrm>
        </p:spPr>
        <p:txBody>
          <a:bodyPr anchor="ctr" anchorCtr="0"/>
          <a:lstStyle/>
          <a:p>
            <a:r>
              <a:rPr lang="en-US" dirty="0"/>
              <a:t>apply the pyramidal Lucas-</a:t>
            </a:r>
            <a:r>
              <a:rPr lang="en-US" dirty="0" err="1"/>
              <a:t>Kanade</a:t>
            </a:r>
            <a:r>
              <a:rPr lang="en-US" dirty="0"/>
              <a:t> method in </a:t>
            </a:r>
            <a:r>
              <a:rPr lang="en-US" dirty="0" err="1"/>
              <a:t>OpenCV</a:t>
            </a:r>
            <a:r>
              <a:rPr lang="en-US" dirty="0"/>
              <a:t> to the first video of the licence plate recognition project</a:t>
            </a:r>
          </a:p>
          <a:p>
            <a:pPr lvl="1"/>
            <a:r>
              <a:rPr lang="en-US" i="1" dirty="0"/>
              <a:t>detect</a:t>
            </a:r>
            <a:r>
              <a:rPr lang="en-US" dirty="0"/>
              <a:t> </a:t>
            </a:r>
            <a:r>
              <a:rPr lang="en-US" dirty="0" err="1"/>
              <a:t>keypoints</a:t>
            </a:r>
            <a:r>
              <a:rPr lang="en-US" dirty="0"/>
              <a:t> using </a:t>
            </a:r>
            <a:r>
              <a:rPr lang="en-US" b="1" dirty="0"/>
              <a:t>Harris</a:t>
            </a:r>
            <a:r>
              <a:rPr lang="en-US" dirty="0"/>
              <a:t> corner detector</a:t>
            </a:r>
          </a:p>
          <a:p>
            <a:pPr lvl="1"/>
            <a:r>
              <a:rPr lang="en-US" i="1" dirty="0"/>
              <a:t>track</a:t>
            </a:r>
            <a:r>
              <a:rPr lang="en-US" dirty="0"/>
              <a:t> </a:t>
            </a:r>
            <a:r>
              <a:rPr lang="en-US" dirty="0" err="1"/>
              <a:t>keypoints</a:t>
            </a:r>
            <a:r>
              <a:rPr lang="en-US" dirty="0"/>
              <a:t> with </a:t>
            </a:r>
            <a:r>
              <a:rPr lang="en-US" b="1" dirty="0"/>
              <a:t>Lucas </a:t>
            </a:r>
            <a:r>
              <a:rPr lang="en-US" b="1" dirty="0" err="1"/>
              <a:t>Kanade</a:t>
            </a:r>
            <a:endParaRPr lang="en-US" b="1" dirty="0"/>
          </a:p>
          <a:p>
            <a:pPr lvl="1"/>
            <a:r>
              <a:rPr lang="en-US" dirty="0"/>
              <a:t>when tracked points fall out of the scene, detect new </a:t>
            </a:r>
            <a:r>
              <a:rPr lang="en-US" dirty="0" err="1"/>
              <a:t>keypoints</a:t>
            </a:r>
            <a:endParaRPr lang="en-US" dirty="0"/>
          </a:p>
          <a:p>
            <a:pPr lvl="1"/>
            <a:r>
              <a:rPr lang="en-US" dirty="0"/>
              <a:t>draw the trajectory of each </a:t>
            </a:r>
            <a:r>
              <a:rPr lang="en-US" dirty="0" err="1"/>
              <a:t>keypoint</a:t>
            </a:r>
            <a:endParaRPr lang="en-US" dirty="0"/>
          </a:p>
          <a:p>
            <a:r>
              <a:rPr lang="en-US" dirty="0"/>
              <a:t>good optical flow result = straight trajectories</a:t>
            </a:r>
          </a:p>
          <a:p>
            <a:pPr lvl="1"/>
            <a:r>
              <a:rPr lang="en-US" dirty="0"/>
              <a:t>except for relative motions (e.g. wheels relative to the car)</a:t>
            </a:r>
          </a:p>
        </p:txBody>
      </p:sp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7" t="13002" r="20625" b="21209"/>
          <a:stretch/>
        </p:blipFill>
        <p:spPr>
          <a:xfrm>
            <a:off x="6042572" y="1136117"/>
            <a:ext cx="2701378" cy="2128401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4" t="3666" r="31146" b="39667"/>
          <a:stretch/>
        </p:blipFill>
        <p:spPr>
          <a:xfrm>
            <a:off x="6042572" y="3345918"/>
            <a:ext cx="2701378" cy="1848025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-606703" y="4987171"/>
            <a:ext cx="5772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solution in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labs/ocv-lucas-kanade.cpp</a:t>
            </a:r>
            <a:endParaRPr lang="it-IT" sz="12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213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 err="1"/>
              <a:t>Farneback</a:t>
            </a:r>
            <a:br>
              <a:rPr lang="en-US" dirty="0"/>
            </a:br>
            <a:r>
              <a:rPr lang="en-US" sz="2400" dirty="0"/>
              <a:t>a </a:t>
            </a:r>
            <a:r>
              <a:rPr lang="en-US" sz="2400" i="1" dirty="0"/>
              <a:t>dense </a:t>
            </a:r>
            <a:r>
              <a:rPr lang="en-US" sz="2400" dirty="0"/>
              <a:t>optical flow technique</a:t>
            </a:r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276" y="845377"/>
            <a:ext cx="1987447" cy="247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053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4136756" cy="4448468"/>
          </a:xfrm>
        </p:spPr>
        <p:txBody>
          <a:bodyPr anchor="ctr" anchorCtr="0"/>
          <a:lstStyle/>
          <a:p>
            <a:r>
              <a:rPr lang="en-US" dirty="0"/>
              <a:t>Lucas-</a:t>
            </a:r>
            <a:r>
              <a:rPr lang="en-US" dirty="0" err="1"/>
              <a:t>Kanade</a:t>
            </a:r>
            <a:r>
              <a:rPr lang="en-US" dirty="0"/>
              <a:t> will only find optical flow at certain points (</a:t>
            </a:r>
            <a:r>
              <a:rPr lang="en-US" i="1" dirty="0"/>
              <a:t>corners</a:t>
            </a:r>
            <a:r>
              <a:rPr lang="en-US" dirty="0"/>
              <a:t>) </a:t>
            </a:r>
          </a:p>
          <a:p>
            <a:r>
              <a:rPr lang="en-US" dirty="0"/>
              <a:t>sometimes, we need to find optical flow at </a:t>
            </a:r>
            <a:r>
              <a:rPr lang="en-US" i="1" dirty="0"/>
              <a:t>all pixels </a:t>
            </a:r>
          </a:p>
          <a:p>
            <a:pPr lvl="1">
              <a:spcBef>
                <a:spcPts val="0"/>
              </a:spcBef>
            </a:pPr>
            <a:r>
              <a:rPr lang="en-US" dirty="0"/>
              <a:t>for instance when we need to estimate the motion field</a:t>
            </a:r>
          </a:p>
          <a:p>
            <a:pPr lvl="1">
              <a:spcBef>
                <a:spcPts val="0"/>
              </a:spcBef>
            </a:pPr>
            <a:r>
              <a:rPr lang="en-US" dirty="0"/>
              <a:t>or if we need to analyze the dynamic of the flow (e.g. </a:t>
            </a:r>
            <a:r>
              <a:rPr lang="en-US" b="1" dirty="0"/>
              <a:t>fluid mechanics</a:t>
            </a:r>
            <a:r>
              <a:rPr lang="en-US" dirty="0"/>
              <a:t>)</a:t>
            </a:r>
          </a:p>
          <a:p>
            <a:r>
              <a:rPr lang="en-US" dirty="0"/>
              <a:t>'dense' optical flow algorithms attempt to solve this problem</a:t>
            </a:r>
          </a:p>
          <a:p>
            <a:pPr lvl="1">
              <a:spcBef>
                <a:spcPts val="0"/>
              </a:spcBef>
            </a:pPr>
            <a:r>
              <a:rPr lang="en-US" dirty="0" err="1"/>
              <a:t>Farneback</a:t>
            </a:r>
            <a:r>
              <a:rPr lang="en-US" dirty="0"/>
              <a:t> is widely used for </a:t>
            </a:r>
            <a:r>
              <a:rPr lang="en-US" i="1" dirty="0"/>
              <a:t>very fast</a:t>
            </a:r>
            <a:r>
              <a:rPr lang="en-US" dirty="0"/>
              <a:t> dense optical flow estimation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Dense Optical Flow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70"/>
          <a:stretch/>
        </p:blipFill>
        <p:spPr>
          <a:xfrm>
            <a:off x="4760523" y="1343024"/>
            <a:ext cx="4073191" cy="3095625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437" y="3988688"/>
            <a:ext cx="899922" cy="89992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880" y="3988688"/>
            <a:ext cx="899922" cy="91176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72627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266700" indent="-266700">
                  <a:buFont typeface="+mj-lt"/>
                  <a:buAutoNum type="arabicPeriod"/>
                </a:pPr>
                <a:r>
                  <a:rPr lang="en-US" dirty="0"/>
                  <a:t>approximate each pixel neighborhood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dirty="0"/>
                  <a:t> by a polynomial where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e.g., using a 2</a:t>
                </a:r>
                <a:r>
                  <a:rPr lang="en-US" baseline="30000" dirty="0"/>
                  <a:t>nd</a:t>
                </a:r>
                <a:r>
                  <a:rPr lang="en-US" dirty="0"/>
                  <a:t> degree polynomial we get: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a symmetric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2×2</m:t>
                    </m:r>
                  </m:oMath>
                </a14:m>
                <a:r>
                  <a:rPr lang="en-US" dirty="0"/>
                  <a:t> matrix,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is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2×1</m:t>
                    </m:r>
                  </m:oMath>
                </a14:m>
                <a:r>
                  <a:rPr lang="en-US" dirty="0"/>
                  <a:t> vector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a scalar</a:t>
                </a:r>
              </a:p>
              <a:p>
                <a:r>
                  <a:rPr lang="en-US" dirty="0"/>
                  <a:t>how to do that? 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the coefficients are estimated in terms of </a:t>
                </a:r>
                <a:r>
                  <a:rPr lang="en-US" i="1" dirty="0"/>
                  <a:t>normalized convolution </a:t>
                </a:r>
                <a:r>
                  <a:rPr lang="en-US" dirty="0"/>
                  <a:t>with the basis functions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0" dirty="0"/>
              </a:p>
              <a:p>
                <a:pPr lvl="2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/>
                  <a:t>the relationship between the polynomial expansion and the estimated coefficients is</a:t>
                </a:r>
              </a:p>
              <a:p>
                <a:pPr lvl="2">
                  <a:spcBef>
                    <a:spcPts val="0"/>
                  </a:spcBef>
                </a:pPr>
                <a:endParaRPr lang="en-US" dirty="0"/>
              </a:p>
              <a:p>
                <a:pPr marL="667512" lvl="2" indent="0">
                  <a:spcBef>
                    <a:spcPts val="0"/>
                  </a:spcBef>
                  <a:buNone/>
                </a:pPr>
                <a:endParaRPr lang="en-US" dirty="0"/>
              </a:p>
              <a:p>
                <a:pPr lvl="2">
                  <a:spcBef>
                    <a:spcPts val="0"/>
                  </a:spcBef>
                </a:pPr>
                <a:r>
                  <a:rPr lang="en-US" dirty="0"/>
                  <a:t>from which we obtain</a:t>
                </a:r>
              </a:p>
              <a:p>
                <a:pPr lvl="1">
                  <a:spcBef>
                    <a:spcPts val="1200"/>
                  </a:spcBef>
                  <a:spcAft>
                    <a:spcPts val="0"/>
                  </a:spcAft>
                </a:pPr>
                <a:r>
                  <a:rPr lang="en-US" dirty="0"/>
                  <a:t>for more details, see </a:t>
                </a:r>
                <a:r>
                  <a:rPr lang="en-US" dirty="0" err="1"/>
                  <a:t>Farneback's</a:t>
                </a:r>
                <a:r>
                  <a:rPr lang="en-US" dirty="0"/>
                  <a:t> PhD thesis</a:t>
                </a:r>
              </a:p>
              <a:p>
                <a:pPr lvl="2">
                  <a:spcBef>
                    <a:spcPts val="0"/>
                  </a:spcBef>
                </a:pPr>
                <a:r>
                  <a:rPr lang="en-US" dirty="0"/>
                  <a:t>"</a:t>
                </a:r>
                <a:r>
                  <a:rPr lang="en-US" i="1" dirty="0"/>
                  <a:t>Polynomial Expansion for Orientation and Motion Estimation</a:t>
                </a:r>
                <a:r>
                  <a:rPr lang="en-US" dirty="0"/>
                  <a:t>"</a:t>
                </a:r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761" r="-1620" b="-1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Farneback's</a:t>
            </a:r>
            <a:r>
              <a:rPr lang="en-US" dirty="0"/>
              <a:t> approach (2003)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442912" y="1714498"/>
                <a:ext cx="267522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12" y="1714498"/>
                <a:ext cx="2675220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2961" t="-1961" r="-228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1014412" y="3652837"/>
                <a:ext cx="5713744" cy="4117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𝑥𝑦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412" y="3652837"/>
                <a:ext cx="5713744" cy="411779"/>
              </a:xfrm>
              <a:prstGeom prst="rect">
                <a:avLst/>
              </a:prstGeom>
              <a:blipFill rotWithShape="0">
                <a:blip r:embed="rId4"/>
                <a:stretch>
                  <a:fillRect r="-213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5"/>
              <p:cNvSpPr/>
              <p:nvPr/>
            </p:nvSpPr>
            <p:spPr>
              <a:xfrm>
                <a:off x="3118132" y="4149041"/>
                <a:ext cx="77053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Rettango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132" y="4149041"/>
                <a:ext cx="770531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/>
              <p:cNvSpPr/>
              <p:nvPr/>
            </p:nvSpPr>
            <p:spPr>
              <a:xfrm>
                <a:off x="3960607" y="4060226"/>
                <a:ext cx="990464" cy="5035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Rettango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607" y="4060226"/>
                <a:ext cx="990464" cy="5035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7"/>
              <p:cNvSpPr/>
              <p:nvPr/>
            </p:nvSpPr>
            <p:spPr>
              <a:xfrm>
                <a:off x="5051740" y="4036041"/>
                <a:ext cx="2131224" cy="5614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1/2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1/2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ttango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1740" y="4036041"/>
                <a:ext cx="2131224" cy="56143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6080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266700" indent="-266700">
                  <a:spcAft>
                    <a:spcPts val="1200"/>
                  </a:spcAft>
                  <a:buFont typeface="+mj-lt"/>
                  <a:buAutoNum type="arabicPeriod" startAt="2"/>
                  <a:tabLst>
                    <a:tab pos="266700" algn="l"/>
                  </a:tabLst>
                </a:pPr>
                <a:r>
                  <a:rPr lang="en-US" spc="-40" dirty="0"/>
                  <a:t>estimate the </a:t>
                </a:r>
                <a:r>
                  <a:rPr lang="en-US" i="1" spc="-40" dirty="0"/>
                  <a:t>global</a:t>
                </a:r>
                <a:r>
                  <a:rPr lang="en-US" spc="-40" dirty="0"/>
                  <a:t> displacement </a:t>
                </a:r>
                <a14:m>
                  <m:oMath xmlns:m="http://schemas.openxmlformats.org/officeDocument/2006/math">
                    <m:r>
                      <a:rPr lang="en-US" b="0" i="1" spc="-4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pc="-40" dirty="0"/>
                  <a:t> between the two frames with such approximation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>
                  <a:spcAft>
                    <a:spcPts val="0"/>
                  </a:spcAft>
                </a:pPr>
                <a:r>
                  <a:rPr lang="en-US" dirty="0"/>
                  <a:t>but since the displacement is global, we must have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which yields</a:t>
                </a:r>
              </a:p>
              <a:p>
                <a:endParaRPr lang="en-US" dirty="0"/>
              </a:p>
              <a:p>
                <a:pPr>
                  <a:spcBef>
                    <a:spcPts val="1200"/>
                  </a:spcBef>
                </a:pPr>
                <a:r>
                  <a:rPr lang="en-US" dirty="0"/>
                  <a:t>and,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not singular, we can 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from the second (</a:t>
                </a:r>
                <a:r>
                  <a:rPr lang="en-US" i="1" dirty="0"/>
                  <a:t>key</a:t>
                </a:r>
                <a:r>
                  <a:rPr lang="en-US" dirty="0"/>
                  <a:t>) equation</a:t>
                </a:r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761" r="-1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Farneback's</a:t>
            </a:r>
            <a:r>
              <a:rPr lang="en-US" dirty="0"/>
              <a:t> approach (2003)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tangolo 9"/>
              <p:cNvSpPr/>
              <p:nvPr/>
            </p:nvSpPr>
            <p:spPr>
              <a:xfrm>
                <a:off x="283262" y="1253609"/>
                <a:ext cx="2843855" cy="372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ttango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62" y="1253609"/>
                <a:ext cx="2843855" cy="372666"/>
              </a:xfrm>
              <a:prstGeom prst="rect">
                <a:avLst/>
              </a:prstGeom>
              <a:blipFill rotWithShape="0"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tangolo 10"/>
              <p:cNvSpPr/>
              <p:nvPr/>
            </p:nvSpPr>
            <p:spPr>
              <a:xfrm>
                <a:off x="283261" y="1655585"/>
                <a:ext cx="2843855" cy="372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ttango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61" y="1655585"/>
                <a:ext cx="2843855" cy="372666"/>
              </a:xfrm>
              <a:prstGeom prst="rect">
                <a:avLst/>
              </a:prstGeom>
              <a:blipFill rotWithShape="0"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11"/>
              <p:cNvSpPr/>
              <p:nvPr/>
            </p:nvSpPr>
            <p:spPr>
              <a:xfrm>
                <a:off x="283262" y="2533702"/>
                <a:ext cx="5838521" cy="372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ttango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62" y="2533702"/>
                <a:ext cx="5838521" cy="372666"/>
              </a:xfrm>
              <a:prstGeom prst="rect">
                <a:avLst/>
              </a:prstGeom>
              <a:blipFill rotWithShape="0"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tangolo 12"/>
              <p:cNvSpPr/>
              <p:nvPr/>
            </p:nvSpPr>
            <p:spPr>
              <a:xfrm>
                <a:off x="792064" y="2906368"/>
                <a:ext cx="5062604" cy="372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ttango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64" y="2906368"/>
                <a:ext cx="5062604" cy="372666"/>
              </a:xfrm>
              <a:prstGeom prst="rect">
                <a:avLst/>
              </a:prstGeom>
              <a:blipFill rotWithShape="0"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/>
              <p:cNvSpPr txBox="1"/>
              <p:nvPr/>
            </p:nvSpPr>
            <p:spPr>
              <a:xfrm>
                <a:off x="433387" y="3766170"/>
                <a:ext cx="8601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CasellaDiTes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87" y="3766170"/>
                <a:ext cx="860171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5674" r="-2128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/>
              <p:cNvSpPr txBox="1"/>
              <p:nvPr/>
            </p:nvSpPr>
            <p:spPr>
              <a:xfrm>
                <a:off x="1705188" y="3760440"/>
                <a:ext cx="15960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CasellaDiTes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188" y="3760440"/>
                <a:ext cx="1596078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3053" r="-3053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/>
              <p:cNvSpPr txBox="1"/>
              <p:nvPr/>
            </p:nvSpPr>
            <p:spPr>
              <a:xfrm>
                <a:off x="3772226" y="3757106"/>
                <a:ext cx="2359107" cy="280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CasellaDiTes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2226" y="3757106"/>
                <a:ext cx="2359107" cy="280333"/>
              </a:xfrm>
              <a:prstGeom prst="rect">
                <a:avLst/>
              </a:prstGeom>
              <a:blipFill rotWithShape="0">
                <a:blip r:embed="rId9"/>
                <a:stretch>
                  <a:fillRect l="-775" t="-2174" r="-258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ttangolo arrotondato 16"/>
          <p:cNvSpPr/>
          <p:nvPr/>
        </p:nvSpPr>
        <p:spPr>
          <a:xfrm>
            <a:off x="1705188" y="3681938"/>
            <a:ext cx="1596078" cy="47358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/>
              <p:cNvSpPr txBox="1"/>
              <p:nvPr/>
            </p:nvSpPr>
            <p:spPr>
              <a:xfrm>
                <a:off x="433387" y="4623611"/>
                <a:ext cx="2245615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8" name="CasellaDiTes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87" y="4623611"/>
                <a:ext cx="2245615" cy="51860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9785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Motion Field</a:t>
            </a:r>
          </a:p>
          <a:p>
            <a:pPr lvl="1">
              <a:spcBef>
                <a:spcPts val="0"/>
              </a:spcBef>
            </a:pPr>
            <a:r>
              <a:rPr lang="en-US" dirty="0"/>
              <a:t>projection of a 3D relative velocity vectors onto the image plane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most of the time is </a:t>
            </a:r>
            <a:r>
              <a:rPr lang="en-US" i="1" dirty="0"/>
              <a:t>what we want</a:t>
            </a:r>
            <a:r>
              <a:rPr lang="en-US" dirty="0"/>
              <a:t>, but optical flow is </a:t>
            </a:r>
            <a:r>
              <a:rPr lang="en-US" i="1" dirty="0"/>
              <a:t>what we can actually measure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olo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Optical Flow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Motion Field</a:t>
                </a:r>
              </a:p>
            </p:txBody>
          </p:sp>
        </mc:Choice>
        <mc:Fallback xmlns="">
          <p:sp>
            <p:nvSpPr>
              <p:cNvPr id="3" name="Titol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67" b="-1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463" y="2162175"/>
            <a:ext cx="3655480" cy="2905124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68050" y="2509837"/>
            <a:ext cx="1143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0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the assumptions about an entire signal being a </a:t>
                </a:r>
                <a:r>
                  <a:rPr lang="en-US" b="1" dirty="0"/>
                  <a:t>single polynomial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 and a </a:t>
                </a:r>
                <a:r>
                  <a:rPr lang="en-US" b="1" dirty="0"/>
                  <a:t>global translation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relating the two signals are quite </a:t>
                </a:r>
                <a:r>
                  <a:rPr lang="en-US" i="1" dirty="0"/>
                  <a:t>unrealistic</a:t>
                </a:r>
              </a:p>
              <a:p>
                <a:r>
                  <a:rPr lang="en-US" dirty="0"/>
                  <a:t>relax the constraint on the single polynomial expansion</a:t>
                </a:r>
              </a:p>
              <a:p>
                <a:pPr lvl="1"/>
                <a:r>
                  <a:rPr lang="en-US" dirty="0"/>
                  <a:t>instead of using only one approximation for the entire sequence of images, take the average of each pair of frames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relax the constraint on the global translation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replace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so it is now a spatially varying displacement field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dirty="0"/>
                  <a:t>the </a:t>
                </a:r>
                <a:r>
                  <a:rPr lang="en-US" i="1" dirty="0"/>
                  <a:t>key</a:t>
                </a:r>
                <a:r>
                  <a:rPr lang="en-US" dirty="0"/>
                  <a:t> equation now becomes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 r="-1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considerations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823912" y="2701499"/>
                <a:ext cx="2250809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912" y="2701499"/>
                <a:ext cx="2250809" cy="53572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510706" y="4681537"/>
                <a:ext cx="205767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06" y="4681537"/>
                <a:ext cx="2057679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2374" t="-2000" r="-4154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ttangolo arrotondato 5"/>
          <p:cNvSpPr/>
          <p:nvPr/>
        </p:nvSpPr>
        <p:spPr>
          <a:xfrm>
            <a:off x="410387" y="4583242"/>
            <a:ext cx="2304237" cy="47358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/>
              <p:cNvSpPr/>
              <p:nvPr/>
            </p:nvSpPr>
            <p:spPr>
              <a:xfrm>
                <a:off x="3712415" y="4514567"/>
                <a:ext cx="3069686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ttango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2415" y="4514567"/>
                <a:ext cx="3069686" cy="61093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/>
          <p:cNvSpPr/>
          <p:nvPr/>
        </p:nvSpPr>
        <p:spPr>
          <a:xfrm>
            <a:off x="2982033" y="4650729"/>
            <a:ext cx="771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 Light" panose="020F0302020204030204" pitchFamily="34" charset="0"/>
              </a:rPr>
              <a:t>where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55895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the key equation could be solved pointwise, but in practice it yields </a:t>
                </a:r>
                <a:r>
                  <a:rPr lang="en-US" b="1" dirty="0"/>
                  <a:t>noisy</a:t>
                </a:r>
                <a:r>
                  <a:rPr lang="en-US" dirty="0"/>
                  <a:t> results</a:t>
                </a:r>
              </a:p>
              <a:p>
                <a:pPr>
                  <a:spcBef>
                    <a:spcPts val="800"/>
                  </a:spcBef>
                </a:pPr>
                <a:r>
                  <a:rPr lang="en-US" dirty="0"/>
                  <a:t>solution: </a:t>
                </a:r>
                <a:r>
                  <a:rPr lang="en-US" b="1" dirty="0"/>
                  <a:t>average </a:t>
                </a:r>
                <a:r>
                  <a:rPr lang="en-US" dirty="0"/>
                  <a:t>information</a:t>
                </a:r>
                <a:r>
                  <a:rPr lang="en-US" b="1" dirty="0"/>
                  <a:t> </a:t>
                </a:r>
                <a:r>
                  <a:rPr lang="en-US" dirty="0"/>
                  <a:t>over a </a:t>
                </a:r>
                <a:r>
                  <a:rPr lang="en-US" b="1" dirty="0"/>
                  <a:t>neighborhood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en-US" dirty="0"/>
                  <a:t> (</a:t>
                </a:r>
                <a:r>
                  <a:rPr lang="en-US" i="1" dirty="0"/>
                  <a:t>spatial coherence</a:t>
                </a:r>
                <a:r>
                  <a:rPr lang="en-US" dirty="0"/>
                  <a:t>)</a:t>
                </a:r>
              </a:p>
              <a:p>
                <a:pPr>
                  <a:spcBef>
                    <a:spcPts val="800"/>
                  </a:spcBef>
                </a:pPr>
                <a:r>
                  <a:rPr lang="en-US" dirty="0"/>
                  <a:t>this yields an </a:t>
                </a:r>
                <a:r>
                  <a:rPr lang="en-US" dirty="0" err="1"/>
                  <a:t>overdetermined</a:t>
                </a:r>
                <a:r>
                  <a:rPr lang="en-US" dirty="0"/>
                  <a:t> system, so the goal becomes to minimize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being a weight function (e.g. Gaussian) for the points in the neighborhood</a:t>
                </a:r>
              </a:p>
              <a:p>
                <a:pPr>
                  <a:spcBef>
                    <a:spcPts val="800"/>
                  </a:spcBef>
                </a:pPr>
                <a:r>
                  <a:rPr lang="en-US" dirty="0"/>
                  <a:t>which has solution (remember the </a:t>
                </a:r>
                <a:r>
                  <a:rPr lang="en-US" i="1" dirty="0"/>
                  <a:t>least squares </a:t>
                </a:r>
                <a:r>
                  <a:rPr lang="en-US" dirty="0"/>
                  <a:t>problem)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𝑊𝐴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is a.k.a. the weighted pseudo-inverse</a:t>
                </a:r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over a neighborhood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461962" y="2189975"/>
                <a:ext cx="4394280" cy="672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62" y="2189975"/>
                <a:ext cx="4394280" cy="6720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461962" y="3745816"/>
                <a:ext cx="5349350" cy="789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𝑊𝐴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𝑊𝑏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62" y="3745816"/>
                <a:ext cx="5349350" cy="78919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6841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robustness of the approach can be improved if the displacement field is </a:t>
            </a:r>
            <a:r>
              <a:rPr lang="en-US" b="1" dirty="0"/>
              <a:t>parameterized</a:t>
            </a:r>
            <a:r>
              <a:rPr lang="en-US" dirty="0"/>
              <a:t> according to some </a:t>
            </a:r>
            <a:r>
              <a:rPr lang="en-US" b="1" dirty="0"/>
              <a:t>motion model</a:t>
            </a:r>
          </a:p>
          <a:p>
            <a:pPr lvl="1"/>
            <a:r>
              <a:rPr lang="en-US" dirty="0"/>
              <a:t>e.g. an </a:t>
            </a:r>
            <a:r>
              <a:rPr lang="en-US" i="1" dirty="0"/>
              <a:t>affine</a:t>
            </a:r>
            <a:r>
              <a:rPr lang="en-US" dirty="0"/>
              <a:t> model (translations + rotations + </a:t>
            </a:r>
            <a:r>
              <a:rPr lang="en-US" dirty="0" err="1"/>
              <a:t>scalings</a:t>
            </a:r>
            <a:r>
              <a:rPr lang="en-US" dirty="0"/>
              <a:t>)</a:t>
            </a:r>
          </a:p>
          <a:p>
            <a:pPr>
              <a:spcBef>
                <a:spcPts val="1200"/>
              </a:spcBef>
            </a:pPr>
            <a:r>
              <a:rPr lang="en-US" dirty="0"/>
              <a:t>incorporating </a:t>
            </a:r>
            <a:r>
              <a:rPr lang="en-US" b="1" dirty="0"/>
              <a:t>a priori knowledge</a:t>
            </a:r>
          </a:p>
          <a:p>
            <a:pPr lvl="1"/>
            <a:r>
              <a:rPr lang="en-US" dirty="0"/>
              <a:t>e.g. when the motion is large, we can input an estimate of the largest component of the motion and </a:t>
            </a:r>
            <a:r>
              <a:rPr lang="en-US" dirty="0" err="1"/>
              <a:t>Farneback</a:t>
            </a:r>
            <a:r>
              <a:rPr lang="en-US" dirty="0"/>
              <a:t> will refine it</a:t>
            </a:r>
          </a:p>
          <a:p>
            <a:pPr>
              <a:spcBef>
                <a:spcPts val="1200"/>
              </a:spcBef>
            </a:pPr>
            <a:r>
              <a:rPr lang="en-US" b="1" dirty="0"/>
              <a:t>iterative</a:t>
            </a:r>
            <a:r>
              <a:rPr lang="en-US" dirty="0"/>
              <a:t> and </a:t>
            </a:r>
            <a:r>
              <a:rPr lang="en-US" b="1" dirty="0"/>
              <a:t>multi-scale</a:t>
            </a:r>
            <a:r>
              <a:rPr lang="en-US" dirty="0"/>
              <a:t> displacement estimation</a:t>
            </a:r>
          </a:p>
          <a:p>
            <a:pPr lvl="1"/>
            <a:r>
              <a:rPr lang="en-US" dirty="0"/>
              <a:t>similar to Lucas-</a:t>
            </a:r>
            <a:r>
              <a:rPr lang="en-US" dirty="0" err="1"/>
              <a:t>Kanade</a:t>
            </a:r>
            <a:r>
              <a:rPr lang="en-US" dirty="0"/>
              <a:t>, based on image pyramids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improvements/modifications</a:t>
            </a:r>
          </a:p>
        </p:txBody>
      </p:sp>
    </p:spTree>
    <p:extLst>
      <p:ext uri="{BB962C8B-B14F-4D97-AF65-F5344CB8AC3E}">
        <p14:creationId xmlns:p14="http://schemas.microsoft.com/office/powerpoint/2010/main" val="16798731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sp>
        <p:nvSpPr>
          <p:cNvPr id="6" name="Segnaposto testo 4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5022581" cy="4448468"/>
          </a:xfrm>
        </p:spPr>
        <p:txBody>
          <a:bodyPr anchor="ctr" anchorCtr="0"/>
          <a:lstStyle/>
          <a:p>
            <a:r>
              <a:rPr lang="en-US" dirty="0"/>
              <a:t>apply </a:t>
            </a:r>
            <a:r>
              <a:rPr lang="en-US" dirty="0" err="1"/>
              <a:t>Farneback</a:t>
            </a:r>
            <a:r>
              <a:rPr lang="en-US" dirty="0"/>
              <a:t> to an image sequence where it is possible to detect the motion of objects</a:t>
            </a:r>
          </a:p>
          <a:p>
            <a:pPr lvl="1"/>
            <a:r>
              <a:rPr lang="en-US" b="1" dirty="0"/>
              <a:t>smoothing</a:t>
            </a:r>
            <a:r>
              <a:rPr lang="en-US" dirty="0"/>
              <a:t> / </a:t>
            </a:r>
            <a:r>
              <a:rPr lang="en-US" b="1" dirty="0"/>
              <a:t>median</a:t>
            </a:r>
            <a:r>
              <a:rPr lang="en-US" dirty="0"/>
              <a:t> filtering could help both as pre-processing (of the image) and post-processing (of the motion field)</a:t>
            </a:r>
          </a:p>
          <a:p>
            <a:pPr lvl="2"/>
            <a:r>
              <a:rPr lang="en-US" dirty="0"/>
              <a:t>in some applications it also helps to smooth the computed flow field along the temporal axis (</a:t>
            </a:r>
            <a:r>
              <a:rPr lang="en-US" dirty="0" err="1"/>
              <a:t>spatio</a:t>
            </a:r>
            <a:r>
              <a:rPr lang="en-US" dirty="0"/>
              <a:t>-temporal smoothing)</a:t>
            </a:r>
          </a:p>
          <a:p>
            <a:pPr lvl="1"/>
            <a:r>
              <a:rPr lang="en-US" dirty="0"/>
              <a:t>the result should be visualized using </a:t>
            </a:r>
            <a:r>
              <a:rPr lang="en-US" b="1" dirty="0"/>
              <a:t>HSV color coding</a:t>
            </a:r>
            <a:r>
              <a:rPr lang="en-US" dirty="0"/>
              <a:t> (H = direction, S = magnitude)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733425" y="4987171"/>
            <a:ext cx="443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solution in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labs/ocv-farneback.cpp</a:t>
            </a:r>
            <a:endParaRPr lang="it-IT" sz="12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25" y="1199021"/>
            <a:ext cx="2518419" cy="1892371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25" y="3200270"/>
            <a:ext cx="2518419" cy="189237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954" y="4583094"/>
            <a:ext cx="610393" cy="61039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7" y="4583094"/>
            <a:ext cx="610393" cy="6184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311693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track the motion in this GIF video sequence:</a:t>
            </a:r>
          </a:p>
        </p:txBody>
      </p:sp>
      <p:pic>
        <p:nvPicPr>
          <p:cNvPr id="8" name="Picture 4" descr="rotsnak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783" y="1276349"/>
            <a:ext cx="5150434" cy="386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774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5101611" y="774050"/>
            <a:ext cx="3763420" cy="4448468"/>
          </a:xfrm>
        </p:spPr>
        <p:txBody>
          <a:bodyPr anchor="ctr" anchorCtr="0"/>
          <a:lstStyle/>
          <a:p>
            <a:r>
              <a:rPr lang="en-US" i="1" dirty="0"/>
              <a:t>brightness constancy</a:t>
            </a:r>
          </a:p>
          <a:p>
            <a:endParaRPr lang="en-US" dirty="0"/>
          </a:p>
          <a:p>
            <a:pPr lvl="1"/>
            <a:r>
              <a:rPr lang="en-US" dirty="0"/>
              <a:t>image </a:t>
            </a:r>
            <a:r>
              <a:rPr lang="en-US" b="1" dirty="0"/>
              <a:t>intensities</a:t>
            </a:r>
            <a:r>
              <a:rPr lang="en-US" dirty="0"/>
              <a:t> </a:t>
            </a:r>
            <a:r>
              <a:rPr lang="en-US" b="1" dirty="0"/>
              <a:t>do not change </a:t>
            </a:r>
            <a:r>
              <a:rPr lang="en-US" dirty="0"/>
              <a:t>significatively although their location may change</a:t>
            </a:r>
          </a:p>
          <a:p>
            <a:r>
              <a:rPr lang="en-US" i="1" dirty="0"/>
              <a:t>spatial coherence</a:t>
            </a:r>
          </a:p>
          <a:p>
            <a:pPr lvl="1"/>
            <a:r>
              <a:rPr lang="en-US" b="1" dirty="0"/>
              <a:t>neighboring</a:t>
            </a:r>
            <a:r>
              <a:rPr lang="en-US" dirty="0"/>
              <a:t> </a:t>
            </a:r>
            <a:r>
              <a:rPr lang="en-US" b="1" dirty="0"/>
              <a:t>points</a:t>
            </a:r>
            <a:r>
              <a:rPr lang="en-US" dirty="0"/>
              <a:t> belong to the same surface and hence have </a:t>
            </a:r>
            <a:r>
              <a:rPr lang="en-US" b="1" dirty="0"/>
              <a:t>similar motions</a:t>
            </a:r>
          </a:p>
          <a:p>
            <a:r>
              <a:rPr lang="en-US" i="1" dirty="0"/>
              <a:t>temporal persistence</a:t>
            </a:r>
          </a:p>
          <a:p>
            <a:pPr lvl="1"/>
            <a:r>
              <a:rPr lang="en-US" dirty="0"/>
              <a:t>the image motion of a surface patch </a:t>
            </a:r>
            <a:r>
              <a:rPr lang="en-US" b="1" dirty="0"/>
              <a:t>changes</a:t>
            </a:r>
            <a:r>
              <a:rPr lang="en-US" dirty="0"/>
              <a:t> </a:t>
            </a:r>
            <a:r>
              <a:rPr lang="en-US" b="1" dirty="0"/>
              <a:t>gradually</a:t>
            </a:r>
            <a:r>
              <a:rPr lang="en-US" dirty="0"/>
              <a:t> over time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0" t="21554" r="31771" b="30113"/>
          <a:stretch/>
        </p:blipFill>
        <p:spPr>
          <a:xfrm>
            <a:off x="384701" y="895350"/>
            <a:ext cx="4473049" cy="27241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25833" r="58541" b="31501"/>
          <a:stretch/>
        </p:blipFill>
        <p:spPr>
          <a:xfrm>
            <a:off x="384701" y="3790951"/>
            <a:ext cx="1294731" cy="13049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38" t="26667" r="20521" b="45667"/>
          <a:stretch/>
        </p:blipFill>
        <p:spPr>
          <a:xfrm>
            <a:off x="1847180" y="3767124"/>
            <a:ext cx="3086683" cy="1480893"/>
          </a:xfrm>
          <a:prstGeom prst="rect">
            <a:avLst/>
          </a:prstGeom>
        </p:spPr>
      </p:pic>
      <p:cxnSp>
        <p:nvCxnSpPr>
          <p:cNvPr id="7" name="Connettore 1 6"/>
          <p:cNvCxnSpPr/>
          <p:nvPr/>
        </p:nvCxnSpPr>
        <p:spPr>
          <a:xfrm>
            <a:off x="3223034" y="3767124"/>
            <a:ext cx="0" cy="1455394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igura a mano libera 7"/>
          <p:cNvSpPr/>
          <p:nvPr/>
        </p:nvSpPr>
        <p:spPr>
          <a:xfrm>
            <a:off x="375648" y="3006632"/>
            <a:ext cx="1977177" cy="778598"/>
          </a:xfrm>
          <a:custGeom>
            <a:avLst/>
            <a:gdLst>
              <a:gd name="connsiteX0" fmla="*/ 0 w 1955549"/>
              <a:gd name="connsiteY0" fmla="*/ 778599 h 787652"/>
              <a:gd name="connsiteX1" fmla="*/ 1647731 w 1955549"/>
              <a:gd name="connsiteY1" fmla="*/ 9054 h 787652"/>
              <a:gd name="connsiteX2" fmla="*/ 1955549 w 1955549"/>
              <a:gd name="connsiteY2" fmla="*/ 0 h 787652"/>
              <a:gd name="connsiteX3" fmla="*/ 1321806 w 1955549"/>
              <a:gd name="connsiteY3" fmla="*/ 787652 h 787652"/>
              <a:gd name="connsiteX4" fmla="*/ 1321806 w 1955549"/>
              <a:gd name="connsiteY4" fmla="*/ 787652 h 787652"/>
              <a:gd name="connsiteX5" fmla="*/ 0 w 1955549"/>
              <a:gd name="connsiteY5" fmla="*/ 778599 h 787652"/>
              <a:gd name="connsiteX0" fmla="*/ 0 w 1955549"/>
              <a:gd name="connsiteY0" fmla="*/ 778599 h 787652"/>
              <a:gd name="connsiteX1" fmla="*/ 1647731 w 1955549"/>
              <a:gd name="connsiteY1" fmla="*/ 9054 h 787652"/>
              <a:gd name="connsiteX2" fmla="*/ 1955549 w 1955549"/>
              <a:gd name="connsiteY2" fmla="*/ 0 h 787652"/>
              <a:gd name="connsiteX3" fmla="*/ 1321806 w 1955549"/>
              <a:gd name="connsiteY3" fmla="*/ 787652 h 787652"/>
              <a:gd name="connsiteX4" fmla="*/ 1285592 w 1955549"/>
              <a:gd name="connsiteY4" fmla="*/ 778598 h 787652"/>
              <a:gd name="connsiteX5" fmla="*/ 0 w 1955549"/>
              <a:gd name="connsiteY5" fmla="*/ 778599 h 787652"/>
              <a:gd name="connsiteX0" fmla="*/ 0 w 2027977"/>
              <a:gd name="connsiteY0" fmla="*/ 787653 h 796706"/>
              <a:gd name="connsiteX1" fmla="*/ 1647731 w 2027977"/>
              <a:gd name="connsiteY1" fmla="*/ 18108 h 796706"/>
              <a:gd name="connsiteX2" fmla="*/ 2027977 w 2027977"/>
              <a:gd name="connsiteY2" fmla="*/ 0 h 796706"/>
              <a:gd name="connsiteX3" fmla="*/ 1321806 w 2027977"/>
              <a:gd name="connsiteY3" fmla="*/ 796706 h 796706"/>
              <a:gd name="connsiteX4" fmla="*/ 1285592 w 2027977"/>
              <a:gd name="connsiteY4" fmla="*/ 787652 h 796706"/>
              <a:gd name="connsiteX5" fmla="*/ 0 w 2027977"/>
              <a:gd name="connsiteY5" fmla="*/ 787653 h 796706"/>
              <a:gd name="connsiteX0" fmla="*/ 0 w 1977177"/>
              <a:gd name="connsiteY0" fmla="*/ 769545 h 778598"/>
              <a:gd name="connsiteX1" fmla="*/ 1647731 w 1977177"/>
              <a:gd name="connsiteY1" fmla="*/ 0 h 778598"/>
              <a:gd name="connsiteX2" fmla="*/ 1977177 w 1977177"/>
              <a:gd name="connsiteY2" fmla="*/ 7292 h 778598"/>
              <a:gd name="connsiteX3" fmla="*/ 1321806 w 1977177"/>
              <a:gd name="connsiteY3" fmla="*/ 778598 h 778598"/>
              <a:gd name="connsiteX4" fmla="*/ 1285592 w 1977177"/>
              <a:gd name="connsiteY4" fmla="*/ 769544 h 778598"/>
              <a:gd name="connsiteX5" fmla="*/ 0 w 1977177"/>
              <a:gd name="connsiteY5" fmla="*/ 769545 h 778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7177" h="778598">
                <a:moveTo>
                  <a:pt x="0" y="769545"/>
                </a:moveTo>
                <a:lnTo>
                  <a:pt x="1647731" y="0"/>
                </a:lnTo>
                <a:lnTo>
                  <a:pt x="1977177" y="7292"/>
                </a:lnTo>
                <a:lnTo>
                  <a:pt x="1321806" y="778598"/>
                </a:lnTo>
                <a:lnTo>
                  <a:pt x="1285592" y="769544"/>
                </a:lnTo>
                <a:lnTo>
                  <a:pt x="0" y="769545"/>
                </a:lnTo>
                <a:close/>
              </a:path>
            </a:pathLst>
          </a:custGeom>
          <a:solidFill>
            <a:srgbClr val="FFFF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ttore 2 8"/>
          <p:cNvCxnSpPr/>
          <p:nvPr/>
        </p:nvCxnSpPr>
        <p:spPr>
          <a:xfrm flipV="1">
            <a:off x="561315" y="4146487"/>
            <a:ext cx="986828" cy="70617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/>
          <p:cNvCxnSpPr/>
          <p:nvPr/>
        </p:nvCxnSpPr>
        <p:spPr>
          <a:xfrm>
            <a:off x="2180376" y="5030708"/>
            <a:ext cx="275348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/>
              <p:cNvSpPr txBox="1"/>
              <p:nvPr/>
            </p:nvSpPr>
            <p:spPr>
              <a:xfrm>
                <a:off x="4970075" y="4859617"/>
                <a:ext cx="2081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24" name="CasellaDiTesto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075" y="4859617"/>
                <a:ext cx="208134" cy="307777"/>
              </a:xfrm>
              <a:prstGeom prst="rect">
                <a:avLst/>
              </a:prstGeom>
              <a:blipFill rotWithShape="0">
                <a:blip r:embed="rId6"/>
                <a:stretch>
                  <a:fillRect l="-14706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/>
              <p:cNvSpPr txBox="1"/>
              <p:nvPr/>
            </p:nvSpPr>
            <p:spPr>
              <a:xfrm rot="19495818">
                <a:off x="1394328" y="3867760"/>
                <a:ext cx="33942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25" name="CasellaDiTes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95818">
                <a:off x="1394328" y="3867760"/>
                <a:ext cx="339423" cy="30777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/>
              <p:cNvSpPr txBox="1"/>
              <p:nvPr/>
            </p:nvSpPr>
            <p:spPr>
              <a:xfrm>
                <a:off x="5382451" y="1431224"/>
                <a:ext cx="35902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CasellaDiTes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2451" y="1431224"/>
                <a:ext cx="3590278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188" t="-2222" r="-186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ttangolo 13"/>
          <p:cNvSpPr/>
          <p:nvPr/>
        </p:nvSpPr>
        <p:spPr>
          <a:xfrm>
            <a:off x="2808278" y="3311722"/>
            <a:ext cx="2049472" cy="307777"/>
          </a:xfrm>
          <a:prstGeom prst="rect">
            <a:avLst/>
          </a:prstGeom>
          <a:solidFill>
            <a:schemeClr val="bg1">
              <a:alpha val="79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</a:rPr>
              <a:t>ultrasound image of aorta</a:t>
            </a:r>
          </a:p>
        </p:txBody>
      </p:sp>
      <p:sp>
        <p:nvSpPr>
          <p:cNvPr id="15" name="Rettangolo 14"/>
          <p:cNvSpPr/>
          <p:nvPr/>
        </p:nvSpPr>
        <p:spPr>
          <a:xfrm>
            <a:off x="672425" y="4785810"/>
            <a:ext cx="1007007" cy="307777"/>
          </a:xfrm>
          <a:prstGeom prst="rect">
            <a:avLst/>
          </a:prstGeom>
          <a:solidFill>
            <a:schemeClr val="bg1">
              <a:alpha val="79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</a:rPr>
              <a:t>a blood cell</a:t>
            </a:r>
          </a:p>
        </p:txBody>
      </p:sp>
    </p:spTree>
    <p:extLst>
      <p:ext uri="{BB962C8B-B14F-4D97-AF65-F5344CB8AC3E}">
        <p14:creationId xmlns:p14="http://schemas.microsoft.com/office/powerpoint/2010/main" val="1102948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5101611" y="774050"/>
            <a:ext cx="3763420" cy="4448468"/>
          </a:xfrm>
        </p:spPr>
        <p:txBody>
          <a:bodyPr anchor="ctr" anchorCtr="0"/>
          <a:lstStyle/>
          <a:p>
            <a:r>
              <a:rPr lang="en-US" i="1" dirty="0"/>
              <a:t>brightness constancy</a:t>
            </a:r>
          </a:p>
          <a:p>
            <a:endParaRPr lang="en-US" dirty="0"/>
          </a:p>
          <a:p>
            <a:pPr lvl="1"/>
            <a:r>
              <a:rPr lang="en-US" dirty="0"/>
              <a:t>image </a:t>
            </a:r>
            <a:r>
              <a:rPr lang="en-US" b="1" dirty="0"/>
              <a:t>intensities</a:t>
            </a:r>
            <a:r>
              <a:rPr lang="en-US" dirty="0"/>
              <a:t> </a:t>
            </a:r>
            <a:r>
              <a:rPr lang="en-US" b="1" dirty="0"/>
              <a:t>do not change </a:t>
            </a:r>
            <a:r>
              <a:rPr lang="en-US" dirty="0"/>
              <a:t>significatively although their location may change</a:t>
            </a:r>
          </a:p>
          <a:p>
            <a:r>
              <a:rPr lang="en-US" i="1" dirty="0"/>
              <a:t>spatial coherence</a:t>
            </a:r>
          </a:p>
          <a:p>
            <a:pPr lvl="1"/>
            <a:r>
              <a:rPr lang="en-US" b="1" dirty="0"/>
              <a:t>neighboring</a:t>
            </a:r>
            <a:r>
              <a:rPr lang="en-US" dirty="0"/>
              <a:t> </a:t>
            </a:r>
            <a:r>
              <a:rPr lang="en-US" b="1" dirty="0"/>
              <a:t>points</a:t>
            </a:r>
            <a:r>
              <a:rPr lang="en-US" dirty="0"/>
              <a:t> belong to the same surface and hence have </a:t>
            </a:r>
            <a:r>
              <a:rPr lang="en-US" b="1" dirty="0"/>
              <a:t>similar motions</a:t>
            </a:r>
          </a:p>
          <a:p>
            <a:r>
              <a:rPr lang="en-US" i="1" dirty="0"/>
              <a:t>temporal persistence</a:t>
            </a:r>
          </a:p>
          <a:p>
            <a:pPr lvl="1"/>
            <a:r>
              <a:rPr lang="en-US" dirty="0"/>
              <a:t>the image motion of a surface patch </a:t>
            </a:r>
            <a:r>
              <a:rPr lang="en-US" b="1" dirty="0"/>
              <a:t>changes</a:t>
            </a:r>
            <a:r>
              <a:rPr lang="en-US" dirty="0"/>
              <a:t> </a:t>
            </a:r>
            <a:r>
              <a:rPr lang="en-US" b="1" dirty="0"/>
              <a:t>gradually</a:t>
            </a:r>
            <a:r>
              <a:rPr lang="en-US" dirty="0"/>
              <a:t> over time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/>
              <p:cNvSpPr txBox="1"/>
              <p:nvPr/>
            </p:nvSpPr>
            <p:spPr>
              <a:xfrm>
                <a:off x="5382451" y="1431224"/>
                <a:ext cx="35902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CasellaDiTes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2451" y="1431224"/>
                <a:ext cx="3590278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1188" t="-2222" r="-186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Immagin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51" t="26667" r="20270" b="45500"/>
          <a:stretch/>
        </p:blipFill>
        <p:spPr>
          <a:xfrm>
            <a:off x="1847180" y="3771901"/>
            <a:ext cx="3105733" cy="1486124"/>
          </a:xfrm>
          <a:prstGeom prst="rect">
            <a:avLst/>
          </a:prstGeom>
        </p:spPr>
      </p:pic>
      <p:pic>
        <p:nvPicPr>
          <p:cNvPr id="28" name="Immagine 2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3" t="21500" r="31979" b="30000"/>
          <a:stretch/>
        </p:blipFill>
        <p:spPr>
          <a:xfrm>
            <a:off x="384701" y="895350"/>
            <a:ext cx="4473049" cy="27241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Immagine 2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6" t="26031" r="58646" b="31469"/>
          <a:stretch/>
        </p:blipFill>
        <p:spPr>
          <a:xfrm>
            <a:off x="384701" y="3790951"/>
            <a:ext cx="1299809" cy="130492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0" name="Connettore 1 29"/>
          <p:cNvCxnSpPr/>
          <p:nvPr/>
        </p:nvCxnSpPr>
        <p:spPr>
          <a:xfrm>
            <a:off x="3367887" y="3767124"/>
            <a:ext cx="0" cy="1455394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igura a mano libera 30"/>
          <p:cNvSpPr/>
          <p:nvPr/>
        </p:nvSpPr>
        <p:spPr>
          <a:xfrm>
            <a:off x="375648" y="3006632"/>
            <a:ext cx="1977177" cy="778598"/>
          </a:xfrm>
          <a:custGeom>
            <a:avLst/>
            <a:gdLst>
              <a:gd name="connsiteX0" fmla="*/ 0 w 1955549"/>
              <a:gd name="connsiteY0" fmla="*/ 778599 h 787652"/>
              <a:gd name="connsiteX1" fmla="*/ 1647731 w 1955549"/>
              <a:gd name="connsiteY1" fmla="*/ 9054 h 787652"/>
              <a:gd name="connsiteX2" fmla="*/ 1955549 w 1955549"/>
              <a:gd name="connsiteY2" fmla="*/ 0 h 787652"/>
              <a:gd name="connsiteX3" fmla="*/ 1321806 w 1955549"/>
              <a:gd name="connsiteY3" fmla="*/ 787652 h 787652"/>
              <a:gd name="connsiteX4" fmla="*/ 1321806 w 1955549"/>
              <a:gd name="connsiteY4" fmla="*/ 787652 h 787652"/>
              <a:gd name="connsiteX5" fmla="*/ 0 w 1955549"/>
              <a:gd name="connsiteY5" fmla="*/ 778599 h 787652"/>
              <a:gd name="connsiteX0" fmla="*/ 0 w 1955549"/>
              <a:gd name="connsiteY0" fmla="*/ 778599 h 787652"/>
              <a:gd name="connsiteX1" fmla="*/ 1647731 w 1955549"/>
              <a:gd name="connsiteY1" fmla="*/ 9054 h 787652"/>
              <a:gd name="connsiteX2" fmla="*/ 1955549 w 1955549"/>
              <a:gd name="connsiteY2" fmla="*/ 0 h 787652"/>
              <a:gd name="connsiteX3" fmla="*/ 1321806 w 1955549"/>
              <a:gd name="connsiteY3" fmla="*/ 787652 h 787652"/>
              <a:gd name="connsiteX4" fmla="*/ 1285592 w 1955549"/>
              <a:gd name="connsiteY4" fmla="*/ 778598 h 787652"/>
              <a:gd name="connsiteX5" fmla="*/ 0 w 1955549"/>
              <a:gd name="connsiteY5" fmla="*/ 778599 h 787652"/>
              <a:gd name="connsiteX0" fmla="*/ 0 w 2027977"/>
              <a:gd name="connsiteY0" fmla="*/ 787653 h 796706"/>
              <a:gd name="connsiteX1" fmla="*/ 1647731 w 2027977"/>
              <a:gd name="connsiteY1" fmla="*/ 18108 h 796706"/>
              <a:gd name="connsiteX2" fmla="*/ 2027977 w 2027977"/>
              <a:gd name="connsiteY2" fmla="*/ 0 h 796706"/>
              <a:gd name="connsiteX3" fmla="*/ 1321806 w 2027977"/>
              <a:gd name="connsiteY3" fmla="*/ 796706 h 796706"/>
              <a:gd name="connsiteX4" fmla="*/ 1285592 w 2027977"/>
              <a:gd name="connsiteY4" fmla="*/ 787652 h 796706"/>
              <a:gd name="connsiteX5" fmla="*/ 0 w 2027977"/>
              <a:gd name="connsiteY5" fmla="*/ 787653 h 796706"/>
              <a:gd name="connsiteX0" fmla="*/ 0 w 1977177"/>
              <a:gd name="connsiteY0" fmla="*/ 769545 h 778598"/>
              <a:gd name="connsiteX1" fmla="*/ 1647731 w 1977177"/>
              <a:gd name="connsiteY1" fmla="*/ 0 h 778598"/>
              <a:gd name="connsiteX2" fmla="*/ 1977177 w 1977177"/>
              <a:gd name="connsiteY2" fmla="*/ 7292 h 778598"/>
              <a:gd name="connsiteX3" fmla="*/ 1321806 w 1977177"/>
              <a:gd name="connsiteY3" fmla="*/ 778598 h 778598"/>
              <a:gd name="connsiteX4" fmla="*/ 1285592 w 1977177"/>
              <a:gd name="connsiteY4" fmla="*/ 769544 h 778598"/>
              <a:gd name="connsiteX5" fmla="*/ 0 w 1977177"/>
              <a:gd name="connsiteY5" fmla="*/ 769545 h 778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7177" h="778598">
                <a:moveTo>
                  <a:pt x="0" y="769545"/>
                </a:moveTo>
                <a:lnTo>
                  <a:pt x="1647731" y="0"/>
                </a:lnTo>
                <a:lnTo>
                  <a:pt x="1977177" y="7292"/>
                </a:lnTo>
                <a:lnTo>
                  <a:pt x="1321806" y="778598"/>
                </a:lnTo>
                <a:lnTo>
                  <a:pt x="1285592" y="769544"/>
                </a:lnTo>
                <a:lnTo>
                  <a:pt x="0" y="769545"/>
                </a:lnTo>
                <a:close/>
              </a:path>
            </a:pathLst>
          </a:custGeom>
          <a:solidFill>
            <a:srgbClr val="FFFF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ttore 2 31"/>
          <p:cNvCxnSpPr/>
          <p:nvPr/>
        </p:nvCxnSpPr>
        <p:spPr>
          <a:xfrm>
            <a:off x="2180376" y="5030708"/>
            <a:ext cx="275348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/>
          <p:cNvCxnSpPr/>
          <p:nvPr/>
        </p:nvCxnSpPr>
        <p:spPr>
          <a:xfrm flipV="1">
            <a:off x="561315" y="4146487"/>
            <a:ext cx="986828" cy="70617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/>
              <p:cNvSpPr txBox="1"/>
              <p:nvPr/>
            </p:nvSpPr>
            <p:spPr>
              <a:xfrm rot="19495818">
                <a:off x="1394328" y="3867760"/>
                <a:ext cx="33942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5" name="CasellaDiTes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95818">
                <a:off x="1394328" y="3867760"/>
                <a:ext cx="339423" cy="3077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sellaDiTesto 34"/>
              <p:cNvSpPr txBox="1"/>
              <p:nvPr/>
            </p:nvSpPr>
            <p:spPr>
              <a:xfrm>
                <a:off x="4970075" y="4859617"/>
                <a:ext cx="2081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6" name="CasellaDiTes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075" y="4859617"/>
                <a:ext cx="208134" cy="307777"/>
              </a:xfrm>
              <a:prstGeom prst="rect">
                <a:avLst/>
              </a:prstGeom>
              <a:blipFill rotWithShape="0">
                <a:blip r:embed="rId7"/>
                <a:stretch>
                  <a:fillRect l="-14706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ttore 1 35"/>
          <p:cNvCxnSpPr/>
          <p:nvPr/>
        </p:nvCxnSpPr>
        <p:spPr>
          <a:xfrm>
            <a:off x="3223034" y="3767124"/>
            <a:ext cx="0" cy="1455394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ttangolo 36"/>
              <p:cNvSpPr/>
              <p:nvPr/>
            </p:nvSpPr>
            <p:spPr>
              <a:xfrm>
                <a:off x="2860899" y="5049386"/>
                <a:ext cx="941560" cy="20863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Rettangolo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0899" y="5049386"/>
                <a:ext cx="941560" cy="208639"/>
              </a:xfrm>
              <a:prstGeom prst="rect">
                <a:avLst/>
              </a:prstGeom>
              <a:blipFill rotWithShape="0">
                <a:blip r:embed="rId8"/>
                <a:stretch>
                  <a:fillRect t="-11429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ttangolo 37"/>
          <p:cNvSpPr/>
          <p:nvPr/>
        </p:nvSpPr>
        <p:spPr>
          <a:xfrm>
            <a:off x="2808278" y="3311722"/>
            <a:ext cx="2049472" cy="307777"/>
          </a:xfrm>
          <a:prstGeom prst="rect">
            <a:avLst/>
          </a:prstGeom>
          <a:solidFill>
            <a:schemeClr val="bg1">
              <a:alpha val="79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</a:rPr>
              <a:t>ultrasound image of aorta</a:t>
            </a:r>
          </a:p>
        </p:txBody>
      </p:sp>
      <p:sp>
        <p:nvSpPr>
          <p:cNvPr id="39" name="Rettangolo 38"/>
          <p:cNvSpPr/>
          <p:nvPr/>
        </p:nvSpPr>
        <p:spPr>
          <a:xfrm>
            <a:off x="672425" y="4785810"/>
            <a:ext cx="1007007" cy="307777"/>
          </a:xfrm>
          <a:prstGeom prst="rect">
            <a:avLst/>
          </a:prstGeom>
          <a:solidFill>
            <a:schemeClr val="bg1">
              <a:alpha val="79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</a:rPr>
              <a:t>a blood cell</a:t>
            </a:r>
          </a:p>
        </p:txBody>
      </p:sp>
    </p:spTree>
    <p:extLst>
      <p:ext uri="{BB962C8B-B14F-4D97-AF65-F5344CB8AC3E}">
        <p14:creationId xmlns:p14="http://schemas.microsoft.com/office/powerpoint/2010/main" val="718468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5101611" y="774050"/>
            <a:ext cx="3763420" cy="4448468"/>
          </a:xfrm>
        </p:spPr>
        <p:txBody>
          <a:bodyPr anchor="ctr" anchorCtr="0"/>
          <a:lstStyle/>
          <a:p>
            <a:r>
              <a:rPr lang="en-US" i="1" dirty="0"/>
              <a:t>brightness constancy</a:t>
            </a:r>
          </a:p>
          <a:p>
            <a:endParaRPr lang="en-US" dirty="0"/>
          </a:p>
          <a:p>
            <a:pPr lvl="1"/>
            <a:r>
              <a:rPr lang="en-US" dirty="0"/>
              <a:t>image </a:t>
            </a:r>
            <a:r>
              <a:rPr lang="en-US" b="1" dirty="0"/>
              <a:t>intensities</a:t>
            </a:r>
            <a:r>
              <a:rPr lang="en-US" dirty="0"/>
              <a:t> </a:t>
            </a:r>
            <a:r>
              <a:rPr lang="en-US" b="1" dirty="0"/>
              <a:t>do not change </a:t>
            </a:r>
            <a:r>
              <a:rPr lang="en-US" dirty="0"/>
              <a:t>significatively although their location may change</a:t>
            </a:r>
          </a:p>
          <a:p>
            <a:r>
              <a:rPr lang="en-US" i="1" dirty="0"/>
              <a:t>spatial coherence</a:t>
            </a:r>
          </a:p>
          <a:p>
            <a:pPr lvl="1"/>
            <a:r>
              <a:rPr lang="en-US" b="1" dirty="0"/>
              <a:t>neighboring</a:t>
            </a:r>
            <a:r>
              <a:rPr lang="en-US" dirty="0"/>
              <a:t> </a:t>
            </a:r>
            <a:r>
              <a:rPr lang="en-US" b="1" dirty="0"/>
              <a:t>points</a:t>
            </a:r>
            <a:r>
              <a:rPr lang="en-US" dirty="0"/>
              <a:t> belong to the same surface and hence have </a:t>
            </a:r>
            <a:r>
              <a:rPr lang="en-US" b="1" dirty="0"/>
              <a:t>similar motions</a:t>
            </a:r>
          </a:p>
          <a:p>
            <a:r>
              <a:rPr lang="en-US" i="1" dirty="0"/>
              <a:t>temporal persistence</a:t>
            </a:r>
          </a:p>
          <a:p>
            <a:pPr lvl="1"/>
            <a:r>
              <a:rPr lang="en-US" dirty="0"/>
              <a:t>the image motion of a surface patch </a:t>
            </a:r>
            <a:r>
              <a:rPr lang="en-US" b="1" dirty="0"/>
              <a:t>changes</a:t>
            </a:r>
            <a:r>
              <a:rPr lang="en-US" dirty="0"/>
              <a:t> </a:t>
            </a:r>
            <a:r>
              <a:rPr lang="en-US" b="1" dirty="0"/>
              <a:t>gradually</a:t>
            </a:r>
            <a:r>
              <a:rPr lang="en-US" dirty="0"/>
              <a:t> over time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/>
              <p:cNvSpPr txBox="1"/>
              <p:nvPr/>
            </p:nvSpPr>
            <p:spPr>
              <a:xfrm>
                <a:off x="5382451" y="1431224"/>
                <a:ext cx="35902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CasellaDiTes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2451" y="1431224"/>
                <a:ext cx="3590278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1188" t="-2222" r="-186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t="27210" r="20625" b="45334"/>
          <a:stretch/>
        </p:blipFill>
        <p:spPr>
          <a:xfrm>
            <a:off x="1866230" y="3800475"/>
            <a:ext cx="3060000" cy="1474008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4" t="21500" r="31666" b="30167"/>
          <a:stretch/>
        </p:blipFill>
        <p:spPr>
          <a:xfrm>
            <a:off x="384701" y="895350"/>
            <a:ext cx="4473049" cy="27241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6" t="26000" r="58437" b="31500"/>
          <a:stretch/>
        </p:blipFill>
        <p:spPr>
          <a:xfrm>
            <a:off x="374467" y="3790952"/>
            <a:ext cx="1310043" cy="130492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Connettore 1 7"/>
          <p:cNvCxnSpPr/>
          <p:nvPr/>
        </p:nvCxnSpPr>
        <p:spPr>
          <a:xfrm>
            <a:off x="3458424" y="3767124"/>
            <a:ext cx="0" cy="1455394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igura a mano libera 8"/>
          <p:cNvSpPr/>
          <p:nvPr/>
        </p:nvSpPr>
        <p:spPr>
          <a:xfrm>
            <a:off x="375648" y="3006632"/>
            <a:ext cx="1977177" cy="778598"/>
          </a:xfrm>
          <a:custGeom>
            <a:avLst/>
            <a:gdLst>
              <a:gd name="connsiteX0" fmla="*/ 0 w 1955549"/>
              <a:gd name="connsiteY0" fmla="*/ 778599 h 787652"/>
              <a:gd name="connsiteX1" fmla="*/ 1647731 w 1955549"/>
              <a:gd name="connsiteY1" fmla="*/ 9054 h 787652"/>
              <a:gd name="connsiteX2" fmla="*/ 1955549 w 1955549"/>
              <a:gd name="connsiteY2" fmla="*/ 0 h 787652"/>
              <a:gd name="connsiteX3" fmla="*/ 1321806 w 1955549"/>
              <a:gd name="connsiteY3" fmla="*/ 787652 h 787652"/>
              <a:gd name="connsiteX4" fmla="*/ 1321806 w 1955549"/>
              <a:gd name="connsiteY4" fmla="*/ 787652 h 787652"/>
              <a:gd name="connsiteX5" fmla="*/ 0 w 1955549"/>
              <a:gd name="connsiteY5" fmla="*/ 778599 h 787652"/>
              <a:gd name="connsiteX0" fmla="*/ 0 w 1955549"/>
              <a:gd name="connsiteY0" fmla="*/ 778599 h 787652"/>
              <a:gd name="connsiteX1" fmla="*/ 1647731 w 1955549"/>
              <a:gd name="connsiteY1" fmla="*/ 9054 h 787652"/>
              <a:gd name="connsiteX2" fmla="*/ 1955549 w 1955549"/>
              <a:gd name="connsiteY2" fmla="*/ 0 h 787652"/>
              <a:gd name="connsiteX3" fmla="*/ 1321806 w 1955549"/>
              <a:gd name="connsiteY3" fmla="*/ 787652 h 787652"/>
              <a:gd name="connsiteX4" fmla="*/ 1285592 w 1955549"/>
              <a:gd name="connsiteY4" fmla="*/ 778598 h 787652"/>
              <a:gd name="connsiteX5" fmla="*/ 0 w 1955549"/>
              <a:gd name="connsiteY5" fmla="*/ 778599 h 787652"/>
              <a:gd name="connsiteX0" fmla="*/ 0 w 2027977"/>
              <a:gd name="connsiteY0" fmla="*/ 787653 h 796706"/>
              <a:gd name="connsiteX1" fmla="*/ 1647731 w 2027977"/>
              <a:gd name="connsiteY1" fmla="*/ 18108 h 796706"/>
              <a:gd name="connsiteX2" fmla="*/ 2027977 w 2027977"/>
              <a:gd name="connsiteY2" fmla="*/ 0 h 796706"/>
              <a:gd name="connsiteX3" fmla="*/ 1321806 w 2027977"/>
              <a:gd name="connsiteY3" fmla="*/ 796706 h 796706"/>
              <a:gd name="connsiteX4" fmla="*/ 1285592 w 2027977"/>
              <a:gd name="connsiteY4" fmla="*/ 787652 h 796706"/>
              <a:gd name="connsiteX5" fmla="*/ 0 w 2027977"/>
              <a:gd name="connsiteY5" fmla="*/ 787653 h 796706"/>
              <a:gd name="connsiteX0" fmla="*/ 0 w 1977177"/>
              <a:gd name="connsiteY0" fmla="*/ 769545 h 778598"/>
              <a:gd name="connsiteX1" fmla="*/ 1647731 w 1977177"/>
              <a:gd name="connsiteY1" fmla="*/ 0 h 778598"/>
              <a:gd name="connsiteX2" fmla="*/ 1977177 w 1977177"/>
              <a:gd name="connsiteY2" fmla="*/ 7292 h 778598"/>
              <a:gd name="connsiteX3" fmla="*/ 1321806 w 1977177"/>
              <a:gd name="connsiteY3" fmla="*/ 778598 h 778598"/>
              <a:gd name="connsiteX4" fmla="*/ 1285592 w 1977177"/>
              <a:gd name="connsiteY4" fmla="*/ 769544 h 778598"/>
              <a:gd name="connsiteX5" fmla="*/ 0 w 1977177"/>
              <a:gd name="connsiteY5" fmla="*/ 769545 h 778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7177" h="778598">
                <a:moveTo>
                  <a:pt x="0" y="769545"/>
                </a:moveTo>
                <a:lnTo>
                  <a:pt x="1647731" y="0"/>
                </a:lnTo>
                <a:lnTo>
                  <a:pt x="1977177" y="7292"/>
                </a:lnTo>
                <a:lnTo>
                  <a:pt x="1321806" y="778598"/>
                </a:lnTo>
                <a:lnTo>
                  <a:pt x="1285592" y="769544"/>
                </a:lnTo>
                <a:lnTo>
                  <a:pt x="0" y="769545"/>
                </a:lnTo>
                <a:close/>
              </a:path>
            </a:pathLst>
          </a:custGeom>
          <a:solidFill>
            <a:srgbClr val="FFFF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ttore 2 9"/>
          <p:cNvCxnSpPr/>
          <p:nvPr/>
        </p:nvCxnSpPr>
        <p:spPr>
          <a:xfrm>
            <a:off x="2180376" y="5030708"/>
            <a:ext cx="275348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/>
          <p:cNvCxnSpPr/>
          <p:nvPr/>
        </p:nvCxnSpPr>
        <p:spPr>
          <a:xfrm flipV="1">
            <a:off x="561315" y="4146487"/>
            <a:ext cx="986828" cy="70617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/>
              <p:cNvSpPr txBox="1"/>
              <p:nvPr/>
            </p:nvSpPr>
            <p:spPr>
              <a:xfrm rot="19495818">
                <a:off x="1394328" y="3867760"/>
                <a:ext cx="33942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4" name="CasellaDiTes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95818">
                <a:off x="1394328" y="3867760"/>
                <a:ext cx="339423" cy="3077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/>
              <p:cNvSpPr txBox="1"/>
              <p:nvPr/>
            </p:nvSpPr>
            <p:spPr>
              <a:xfrm>
                <a:off x="4970075" y="4859617"/>
                <a:ext cx="2081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5" name="CasellaDiTes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075" y="4859617"/>
                <a:ext cx="208134" cy="307777"/>
              </a:xfrm>
              <a:prstGeom prst="rect">
                <a:avLst/>
              </a:prstGeom>
              <a:blipFill rotWithShape="0">
                <a:blip r:embed="rId7"/>
                <a:stretch>
                  <a:fillRect l="-14706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ttore 1 14"/>
          <p:cNvCxnSpPr/>
          <p:nvPr/>
        </p:nvCxnSpPr>
        <p:spPr>
          <a:xfrm>
            <a:off x="3367887" y="3767124"/>
            <a:ext cx="0" cy="1455394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tangolo 15"/>
              <p:cNvSpPr/>
              <p:nvPr/>
            </p:nvSpPr>
            <p:spPr>
              <a:xfrm>
                <a:off x="3078176" y="5049386"/>
                <a:ext cx="733334" cy="20863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ttango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176" y="5049386"/>
                <a:ext cx="733334" cy="208639"/>
              </a:xfrm>
              <a:prstGeom prst="rect">
                <a:avLst/>
              </a:prstGeom>
              <a:blipFill rotWithShape="0">
                <a:blip r:embed="rId8"/>
                <a:stretch>
                  <a:fillRect t="-11429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ttangolo 16"/>
          <p:cNvSpPr/>
          <p:nvPr/>
        </p:nvSpPr>
        <p:spPr>
          <a:xfrm>
            <a:off x="2808278" y="3311722"/>
            <a:ext cx="2049472" cy="307777"/>
          </a:xfrm>
          <a:prstGeom prst="rect">
            <a:avLst/>
          </a:prstGeom>
          <a:solidFill>
            <a:schemeClr val="bg1">
              <a:alpha val="79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</a:rPr>
              <a:t>ultrasound image of aorta</a:t>
            </a:r>
          </a:p>
        </p:txBody>
      </p:sp>
      <p:sp>
        <p:nvSpPr>
          <p:cNvPr id="18" name="Rettangolo 17"/>
          <p:cNvSpPr/>
          <p:nvPr/>
        </p:nvSpPr>
        <p:spPr>
          <a:xfrm>
            <a:off x="672425" y="4785810"/>
            <a:ext cx="1007007" cy="307777"/>
          </a:xfrm>
          <a:prstGeom prst="rect">
            <a:avLst/>
          </a:prstGeom>
          <a:solidFill>
            <a:schemeClr val="bg1">
              <a:alpha val="79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</a:rPr>
              <a:t>a blood cell</a:t>
            </a:r>
          </a:p>
        </p:txBody>
      </p:sp>
      <p:cxnSp>
        <p:nvCxnSpPr>
          <p:cNvPr id="19" name="Connettore 1 18"/>
          <p:cNvCxnSpPr/>
          <p:nvPr/>
        </p:nvCxnSpPr>
        <p:spPr>
          <a:xfrm>
            <a:off x="3223034" y="3767124"/>
            <a:ext cx="0" cy="1455394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07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5101611" y="774050"/>
            <a:ext cx="3763420" cy="4448468"/>
          </a:xfrm>
        </p:spPr>
        <p:txBody>
          <a:bodyPr anchor="ctr" anchorCtr="0"/>
          <a:lstStyle/>
          <a:p>
            <a:r>
              <a:rPr lang="en-US" i="1" dirty="0"/>
              <a:t>brightness constancy</a:t>
            </a:r>
          </a:p>
          <a:p>
            <a:endParaRPr lang="en-US" dirty="0"/>
          </a:p>
          <a:p>
            <a:pPr lvl="1"/>
            <a:r>
              <a:rPr lang="en-US" dirty="0"/>
              <a:t>image </a:t>
            </a:r>
            <a:r>
              <a:rPr lang="en-US" b="1" dirty="0"/>
              <a:t>intensities</a:t>
            </a:r>
            <a:r>
              <a:rPr lang="en-US" dirty="0"/>
              <a:t> </a:t>
            </a:r>
            <a:r>
              <a:rPr lang="en-US" b="1" dirty="0"/>
              <a:t>do not change </a:t>
            </a:r>
            <a:r>
              <a:rPr lang="en-US" dirty="0"/>
              <a:t>significatively although their location may change</a:t>
            </a:r>
          </a:p>
          <a:p>
            <a:r>
              <a:rPr lang="en-US" i="1" dirty="0"/>
              <a:t>spatial coherence</a:t>
            </a:r>
          </a:p>
          <a:p>
            <a:pPr lvl="1"/>
            <a:r>
              <a:rPr lang="en-US" b="1" dirty="0"/>
              <a:t>neighboring</a:t>
            </a:r>
            <a:r>
              <a:rPr lang="en-US" dirty="0"/>
              <a:t> </a:t>
            </a:r>
            <a:r>
              <a:rPr lang="en-US" b="1" dirty="0"/>
              <a:t>points</a:t>
            </a:r>
            <a:r>
              <a:rPr lang="en-US" dirty="0"/>
              <a:t> belong to the same surface and hence have </a:t>
            </a:r>
            <a:r>
              <a:rPr lang="en-US" b="1" dirty="0"/>
              <a:t>similar motions</a:t>
            </a:r>
          </a:p>
          <a:p>
            <a:r>
              <a:rPr lang="en-US" i="1" dirty="0"/>
              <a:t>temporal persistence</a:t>
            </a:r>
          </a:p>
          <a:p>
            <a:pPr lvl="1"/>
            <a:r>
              <a:rPr lang="en-US" dirty="0"/>
              <a:t>the image motion of a surface patch </a:t>
            </a:r>
            <a:r>
              <a:rPr lang="en-US" b="1" dirty="0"/>
              <a:t>changes</a:t>
            </a:r>
            <a:r>
              <a:rPr lang="en-US" dirty="0"/>
              <a:t> </a:t>
            </a:r>
            <a:r>
              <a:rPr lang="en-US" b="1" dirty="0"/>
              <a:t>gradually</a:t>
            </a:r>
            <a:r>
              <a:rPr lang="en-US" dirty="0"/>
              <a:t> over time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/>
              <p:cNvSpPr txBox="1"/>
              <p:nvPr/>
            </p:nvSpPr>
            <p:spPr>
              <a:xfrm>
                <a:off x="5382451" y="1431224"/>
                <a:ext cx="35902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CasellaDiTes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2451" y="1431224"/>
                <a:ext cx="3590278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1188" t="-2222" r="-186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magin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t="26833" r="20000" b="45333"/>
          <a:stretch/>
        </p:blipFill>
        <p:spPr>
          <a:xfrm>
            <a:off x="1856705" y="3781425"/>
            <a:ext cx="3132000" cy="1503001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21500" r="31875" b="30167"/>
          <a:stretch/>
        </p:blipFill>
        <p:spPr>
          <a:xfrm>
            <a:off x="384701" y="895350"/>
            <a:ext cx="4473049" cy="27241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Immagine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26167" r="58750" b="31667"/>
          <a:stretch/>
        </p:blipFill>
        <p:spPr>
          <a:xfrm>
            <a:off x="374467" y="3790950"/>
            <a:ext cx="1299769" cy="130492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Connettore 1 19"/>
          <p:cNvCxnSpPr/>
          <p:nvPr/>
        </p:nvCxnSpPr>
        <p:spPr>
          <a:xfrm>
            <a:off x="3603277" y="3767124"/>
            <a:ext cx="0" cy="1455394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igura a mano libera 20"/>
          <p:cNvSpPr/>
          <p:nvPr/>
        </p:nvSpPr>
        <p:spPr>
          <a:xfrm>
            <a:off x="375648" y="3006632"/>
            <a:ext cx="1977177" cy="778598"/>
          </a:xfrm>
          <a:custGeom>
            <a:avLst/>
            <a:gdLst>
              <a:gd name="connsiteX0" fmla="*/ 0 w 1955549"/>
              <a:gd name="connsiteY0" fmla="*/ 778599 h 787652"/>
              <a:gd name="connsiteX1" fmla="*/ 1647731 w 1955549"/>
              <a:gd name="connsiteY1" fmla="*/ 9054 h 787652"/>
              <a:gd name="connsiteX2" fmla="*/ 1955549 w 1955549"/>
              <a:gd name="connsiteY2" fmla="*/ 0 h 787652"/>
              <a:gd name="connsiteX3" fmla="*/ 1321806 w 1955549"/>
              <a:gd name="connsiteY3" fmla="*/ 787652 h 787652"/>
              <a:gd name="connsiteX4" fmla="*/ 1321806 w 1955549"/>
              <a:gd name="connsiteY4" fmla="*/ 787652 h 787652"/>
              <a:gd name="connsiteX5" fmla="*/ 0 w 1955549"/>
              <a:gd name="connsiteY5" fmla="*/ 778599 h 787652"/>
              <a:gd name="connsiteX0" fmla="*/ 0 w 1955549"/>
              <a:gd name="connsiteY0" fmla="*/ 778599 h 787652"/>
              <a:gd name="connsiteX1" fmla="*/ 1647731 w 1955549"/>
              <a:gd name="connsiteY1" fmla="*/ 9054 h 787652"/>
              <a:gd name="connsiteX2" fmla="*/ 1955549 w 1955549"/>
              <a:gd name="connsiteY2" fmla="*/ 0 h 787652"/>
              <a:gd name="connsiteX3" fmla="*/ 1321806 w 1955549"/>
              <a:gd name="connsiteY3" fmla="*/ 787652 h 787652"/>
              <a:gd name="connsiteX4" fmla="*/ 1285592 w 1955549"/>
              <a:gd name="connsiteY4" fmla="*/ 778598 h 787652"/>
              <a:gd name="connsiteX5" fmla="*/ 0 w 1955549"/>
              <a:gd name="connsiteY5" fmla="*/ 778599 h 787652"/>
              <a:gd name="connsiteX0" fmla="*/ 0 w 2027977"/>
              <a:gd name="connsiteY0" fmla="*/ 787653 h 796706"/>
              <a:gd name="connsiteX1" fmla="*/ 1647731 w 2027977"/>
              <a:gd name="connsiteY1" fmla="*/ 18108 h 796706"/>
              <a:gd name="connsiteX2" fmla="*/ 2027977 w 2027977"/>
              <a:gd name="connsiteY2" fmla="*/ 0 h 796706"/>
              <a:gd name="connsiteX3" fmla="*/ 1321806 w 2027977"/>
              <a:gd name="connsiteY3" fmla="*/ 796706 h 796706"/>
              <a:gd name="connsiteX4" fmla="*/ 1285592 w 2027977"/>
              <a:gd name="connsiteY4" fmla="*/ 787652 h 796706"/>
              <a:gd name="connsiteX5" fmla="*/ 0 w 2027977"/>
              <a:gd name="connsiteY5" fmla="*/ 787653 h 796706"/>
              <a:gd name="connsiteX0" fmla="*/ 0 w 1977177"/>
              <a:gd name="connsiteY0" fmla="*/ 769545 h 778598"/>
              <a:gd name="connsiteX1" fmla="*/ 1647731 w 1977177"/>
              <a:gd name="connsiteY1" fmla="*/ 0 h 778598"/>
              <a:gd name="connsiteX2" fmla="*/ 1977177 w 1977177"/>
              <a:gd name="connsiteY2" fmla="*/ 7292 h 778598"/>
              <a:gd name="connsiteX3" fmla="*/ 1321806 w 1977177"/>
              <a:gd name="connsiteY3" fmla="*/ 778598 h 778598"/>
              <a:gd name="connsiteX4" fmla="*/ 1285592 w 1977177"/>
              <a:gd name="connsiteY4" fmla="*/ 769544 h 778598"/>
              <a:gd name="connsiteX5" fmla="*/ 0 w 1977177"/>
              <a:gd name="connsiteY5" fmla="*/ 769545 h 778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7177" h="778598">
                <a:moveTo>
                  <a:pt x="0" y="769545"/>
                </a:moveTo>
                <a:lnTo>
                  <a:pt x="1647731" y="0"/>
                </a:lnTo>
                <a:lnTo>
                  <a:pt x="1977177" y="7292"/>
                </a:lnTo>
                <a:lnTo>
                  <a:pt x="1321806" y="778598"/>
                </a:lnTo>
                <a:lnTo>
                  <a:pt x="1285592" y="769544"/>
                </a:lnTo>
                <a:lnTo>
                  <a:pt x="0" y="769545"/>
                </a:lnTo>
                <a:close/>
              </a:path>
            </a:pathLst>
          </a:custGeom>
          <a:solidFill>
            <a:srgbClr val="FFFF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ttore 2 21"/>
          <p:cNvCxnSpPr/>
          <p:nvPr/>
        </p:nvCxnSpPr>
        <p:spPr>
          <a:xfrm>
            <a:off x="2180376" y="5030708"/>
            <a:ext cx="275348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/>
          <p:cNvCxnSpPr/>
          <p:nvPr/>
        </p:nvCxnSpPr>
        <p:spPr>
          <a:xfrm flipV="1">
            <a:off x="561315" y="4146487"/>
            <a:ext cx="986828" cy="70617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sellaDiTesto 23"/>
              <p:cNvSpPr txBox="1"/>
              <p:nvPr/>
            </p:nvSpPr>
            <p:spPr>
              <a:xfrm rot="19495818">
                <a:off x="1394328" y="3867760"/>
                <a:ext cx="33942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4" name="CasellaDiTes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95818">
                <a:off x="1394328" y="3867760"/>
                <a:ext cx="339423" cy="3077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/>
              <p:cNvSpPr txBox="1"/>
              <p:nvPr/>
            </p:nvSpPr>
            <p:spPr>
              <a:xfrm>
                <a:off x="4970075" y="4859617"/>
                <a:ext cx="2081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5" name="CasellaDiTes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075" y="4859617"/>
                <a:ext cx="208134" cy="307777"/>
              </a:xfrm>
              <a:prstGeom prst="rect">
                <a:avLst/>
              </a:prstGeom>
              <a:blipFill rotWithShape="0">
                <a:blip r:embed="rId7"/>
                <a:stretch>
                  <a:fillRect l="-14706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nettore 1 25"/>
          <p:cNvCxnSpPr/>
          <p:nvPr/>
        </p:nvCxnSpPr>
        <p:spPr>
          <a:xfrm>
            <a:off x="3458424" y="3767124"/>
            <a:ext cx="0" cy="1455394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tangolo 26"/>
              <p:cNvSpPr/>
              <p:nvPr/>
            </p:nvSpPr>
            <p:spPr>
              <a:xfrm>
                <a:off x="3195870" y="5058439"/>
                <a:ext cx="606582" cy="20863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ttangolo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870" y="5058439"/>
                <a:ext cx="606582" cy="208639"/>
              </a:xfrm>
              <a:prstGeom prst="rect">
                <a:avLst/>
              </a:prstGeom>
              <a:blipFill rotWithShape="0">
                <a:blip r:embed="rId8"/>
                <a:stretch>
                  <a:fillRect t="-14706" b="-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ttangolo 27"/>
          <p:cNvSpPr/>
          <p:nvPr/>
        </p:nvSpPr>
        <p:spPr>
          <a:xfrm>
            <a:off x="2808278" y="3311722"/>
            <a:ext cx="2049472" cy="307777"/>
          </a:xfrm>
          <a:prstGeom prst="rect">
            <a:avLst/>
          </a:prstGeom>
          <a:solidFill>
            <a:schemeClr val="bg1">
              <a:alpha val="79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</a:rPr>
              <a:t>ultrasound image of aorta</a:t>
            </a:r>
          </a:p>
        </p:txBody>
      </p:sp>
      <p:sp>
        <p:nvSpPr>
          <p:cNvPr id="29" name="Rettangolo 28"/>
          <p:cNvSpPr/>
          <p:nvPr/>
        </p:nvSpPr>
        <p:spPr>
          <a:xfrm>
            <a:off x="672425" y="4785810"/>
            <a:ext cx="1007007" cy="307777"/>
          </a:xfrm>
          <a:prstGeom prst="rect">
            <a:avLst/>
          </a:prstGeom>
          <a:solidFill>
            <a:schemeClr val="bg1">
              <a:alpha val="79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</a:rPr>
              <a:t>a blood cell</a:t>
            </a:r>
          </a:p>
        </p:txBody>
      </p:sp>
      <p:cxnSp>
        <p:nvCxnSpPr>
          <p:cNvPr id="30" name="Connettore 1 29"/>
          <p:cNvCxnSpPr/>
          <p:nvPr/>
        </p:nvCxnSpPr>
        <p:spPr>
          <a:xfrm>
            <a:off x="3367887" y="3767124"/>
            <a:ext cx="0" cy="1455394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1 30"/>
          <p:cNvCxnSpPr/>
          <p:nvPr/>
        </p:nvCxnSpPr>
        <p:spPr>
          <a:xfrm>
            <a:off x="3223034" y="3767124"/>
            <a:ext cx="0" cy="1455394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138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5101611" y="774050"/>
            <a:ext cx="3763420" cy="4448468"/>
          </a:xfrm>
        </p:spPr>
        <p:txBody>
          <a:bodyPr anchor="ctr" anchorCtr="0"/>
          <a:lstStyle/>
          <a:p>
            <a:r>
              <a:rPr lang="en-US" i="1" dirty="0"/>
              <a:t>brightness constancy</a:t>
            </a:r>
          </a:p>
          <a:p>
            <a:endParaRPr lang="en-US" dirty="0"/>
          </a:p>
          <a:p>
            <a:pPr lvl="1"/>
            <a:r>
              <a:rPr lang="en-US" dirty="0"/>
              <a:t>image </a:t>
            </a:r>
            <a:r>
              <a:rPr lang="en-US" b="1" dirty="0"/>
              <a:t>intensities</a:t>
            </a:r>
            <a:r>
              <a:rPr lang="en-US" dirty="0"/>
              <a:t> </a:t>
            </a:r>
            <a:r>
              <a:rPr lang="en-US" b="1" dirty="0"/>
              <a:t>do not change </a:t>
            </a:r>
            <a:r>
              <a:rPr lang="en-US" dirty="0"/>
              <a:t>significatively although their location may change</a:t>
            </a:r>
          </a:p>
          <a:p>
            <a:r>
              <a:rPr lang="en-US" i="1" dirty="0"/>
              <a:t>spatial coherence</a:t>
            </a:r>
          </a:p>
          <a:p>
            <a:pPr lvl="1"/>
            <a:r>
              <a:rPr lang="en-US" b="1" dirty="0"/>
              <a:t>neighboring</a:t>
            </a:r>
            <a:r>
              <a:rPr lang="en-US" dirty="0"/>
              <a:t> </a:t>
            </a:r>
            <a:r>
              <a:rPr lang="en-US" b="1" dirty="0"/>
              <a:t>points</a:t>
            </a:r>
            <a:r>
              <a:rPr lang="en-US" dirty="0"/>
              <a:t> belong to the same surface and hence have </a:t>
            </a:r>
            <a:r>
              <a:rPr lang="en-US" b="1" dirty="0"/>
              <a:t>similar motions</a:t>
            </a:r>
          </a:p>
          <a:p>
            <a:r>
              <a:rPr lang="en-US" i="1" dirty="0"/>
              <a:t>temporal persistence</a:t>
            </a:r>
          </a:p>
          <a:p>
            <a:pPr lvl="1"/>
            <a:r>
              <a:rPr lang="en-US" dirty="0"/>
              <a:t>the image motion of a surface patch </a:t>
            </a:r>
            <a:r>
              <a:rPr lang="en-US" b="1" dirty="0"/>
              <a:t>changes</a:t>
            </a:r>
            <a:r>
              <a:rPr lang="en-US" dirty="0"/>
              <a:t> </a:t>
            </a:r>
            <a:r>
              <a:rPr lang="en-US" b="1" dirty="0"/>
              <a:t>gradually</a:t>
            </a:r>
            <a:r>
              <a:rPr lang="en-US" dirty="0"/>
              <a:t> over time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/>
              <p:cNvSpPr txBox="1"/>
              <p:nvPr/>
            </p:nvSpPr>
            <p:spPr>
              <a:xfrm>
                <a:off x="5382451" y="1431224"/>
                <a:ext cx="35902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CasellaDiTes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2451" y="1431224"/>
                <a:ext cx="3590278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1188" t="-2222" r="-186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29" t="26667" r="20625" b="45334"/>
          <a:stretch/>
        </p:blipFill>
        <p:spPr>
          <a:xfrm>
            <a:off x="1809750" y="3762376"/>
            <a:ext cx="3132000" cy="1516358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8" t="21500" r="31875" b="30000"/>
          <a:stretch/>
        </p:blipFill>
        <p:spPr>
          <a:xfrm>
            <a:off x="384701" y="895350"/>
            <a:ext cx="4473049" cy="27241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6" t="25833" r="58437" b="31667"/>
          <a:stretch/>
        </p:blipFill>
        <p:spPr>
          <a:xfrm>
            <a:off x="363488" y="3790950"/>
            <a:ext cx="1310748" cy="130562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Connettore 1 7"/>
          <p:cNvCxnSpPr/>
          <p:nvPr/>
        </p:nvCxnSpPr>
        <p:spPr>
          <a:xfrm>
            <a:off x="3938254" y="3767124"/>
            <a:ext cx="0" cy="1455394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igura a mano libera 8"/>
          <p:cNvSpPr/>
          <p:nvPr/>
        </p:nvSpPr>
        <p:spPr>
          <a:xfrm>
            <a:off x="375648" y="3006632"/>
            <a:ext cx="1977177" cy="778598"/>
          </a:xfrm>
          <a:custGeom>
            <a:avLst/>
            <a:gdLst>
              <a:gd name="connsiteX0" fmla="*/ 0 w 1955549"/>
              <a:gd name="connsiteY0" fmla="*/ 778599 h 787652"/>
              <a:gd name="connsiteX1" fmla="*/ 1647731 w 1955549"/>
              <a:gd name="connsiteY1" fmla="*/ 9054 h 787652"/>
              <a:gd name="connsiteX2" fmla="*/ 1955549 w 1955549"/>
              <a:gd name="connsiteY2" fmla="*/ 0 h 787652"/>
              <a:gd name="connsiteX3" fmla="*/ 1321806 w 1955549"/>
              <a:gd name="connsiteY3" fmla="*/ 787652 h 787652"/>
              <a:gd name="connsiteX4" fmla="*/ 1321806 w 1955549"/>
              <a:gd name="connsiteY4" fmla="*/ 787652 h 787652"/>
              <a:gd name="connsiteX5" fmla="*/ 0 w 1955549"/>
              <a:gd name="connsiteY5" fmla="*/ 778599 h 787652"/>
              <a:gd name="connsiteX0" fmla="*/ 0 w 1955549"/>
              <a:gd name="connsiteY0" fmla="*/ 778599 h 787652"/>
              <a:gd name="connsiteX1" fmla="*/ 1647731 w 1955549"/>
              <a:gd name="connsiteY1" fmla="*/ 9054 h 787652"/>
              <a:gd name="connsiteX2" fmla="*/ 1955549 w 1955549"/>
              <a:gd name="connsiteY2" fmla="*/ 0 h 787652"/>
              <a:gd name="connsiteX3" fmla="*/ 1321806 w 1955549"/>
              <a:gd name="connsiteY3" fmla="*/ 787652 h 787652"/>
              <a:gd name="connsiteX4" fmla="*/ 1285592 w 1955549"/>
              <a:gd name="connsiteY4" fmla="*/ 778598 h 787652"/>
              <a:gd name="connsiteX5" fmla="*/ 0 w 1955549"/>
              <a:gd name="connsiteY5" fmla="*/ 778599 h 787652"/>
              <a:gd name="connsiteX0" fmla="*/ 0 w 2027977"/>
              <a:gd name="connsiteY0" fmla="*/ 787653 h 796706"/>
              <a:gd name="connsiteX1" fmla="*/ 1647731 w 2027977"/>
              <a:gd name="connsiteY1" fmla="*/ 18108 h 796706"/>
              <a:gd name="connsiteX2" fmla="*/ 2027977 w 2027977"/>
              <a:gd name="connsiteY2" fmla="*/ 0 h 796706"/>
              <a:gd name="connsiteX3" fmla="*/ 1321806 w 2027977"/>
              <a:gd name="connsiteY3" fmla="*/ 796706 h 796706"/>
              <a:gd name="connsiteX4" fmla="*/ 1285592 w 2027977"/>
              <a:gd name="connsiteY4" fmla="*/ 787652 h 796706"/>
              <a:gd name="connsiteX5" fmla="*/ 0 w 2027977"/>
              <a:gd name="connsiteY5" fmla="*/ 787653 h 796706"/>
              <a:gd name="connsiteX0" fmla="*/ 0 w 1977177"/>
              <a:gd name="connsiteY0" fmla="*/ 769545 h 778598"/>
              <a:gd name="connsiteX1" fmla="*/ 1647731 w 1977177"/>
              <a:gd name="connsiteY1" fmla="*/ 0 h 778598"/>
              <a:gd name="connsiteX2" fmla="*/ 1977177 w 1977177"/>
              <a:gd name="connsiteY2" fmla="*/ 7292 h 778598"/>
              <a:gd name="connsiteX3" fmla="*/ 1321806 w 1977177"/>
              <a:gd name="connsiteY3" fmla="*/ 778598 h 778598"/>
              <a:gd name="connsiteX4" fmla="*/ 1285592 w 1977177"/>
              <a:gd name="connsiteY4" fmla="*/ 769544 h 778598"/>
              <a:gd name="connsiteX5" fmla="*/ 0 w 1977177"/>
              <a:gd name="connsiteY5" fmla="*/ 769545 h 778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7177" h="778598">
                <a:moveTo>
                  <a:pt x="0" y="769545"/>
                </a:moveTo>
                <a:lnTo>
                  <a:pt x="1647731" y="0"/>
                </a:lnTo>
                <a:lnTo>
                  <a:pt x="1977177" y="7292"/>
                </a:lnTo>
                <a:lnTo>
                  <a:pt x="1321806" y="778598"/>
                </a:lnTo>
                <a:lnTo>
                  <a:pt x="1285592" y="769544"/>
                </a:lnTo>
                <a:lnTo>
                  <a:pt x="0" y="769545"/>
                </a:lnTo>
                <a:close/>
              </a:path>
            </a:pathLst>
          </a:custGeom>
          <a:solidFill>
            <a:srgbClr val="FFFF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ttore 2 9"/>
          <p:cNvCxnSpPr/>
          <p:nvPr/>
        </p:nvCxnSpPr>
        <p:spPr>
          <a:xfrm>
            <a:off x="2180376" y="5030708"/>
            <a:ext cx="275348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/>
          <p:cNvCxnSpPr/>
          <p:nvPr/>
        </p:nvCxnSpPr>
        <p:spPr>
          <a:xfrm flipV="1">
            <a:off x="561315" y="4146487"/>
            <a:ext cx="986828" cy="70617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/>
              <p:cNvSpPr txBox="1"/>
              <p:nvPr/>
            </p:nvSpPr>
            <p:spPr>
              <a:xfrm rot="19495818">
                <a:off x="1394328" y="3867760"/>
                <a:ext cx="33942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4" name="CasellaDiTes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95818">
                <a:off x="1394328" y="3867760"/>
                <a:ext cx="339423" cy="3077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/>
              <p:cNvSpPr txBox="1"/>
              <p:nvPr/>
            </p:nvSpPr>
            <p:spPr>
              <a:xfrm>
                <a:off x="4970075" y="4859617"/>
                <a:ext cx="2081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5" name="CasellaDiTes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075" y="4859617"/>
                <a:ext cx="208134" cy="307777"/>
              </a:xfrm>
              <a:prstGeom prst="rect">
                <a:avLst/>
              </a:prstGeom>
              <a:blipFill rotWithShape="0">
                <a:blip r:embed="rId7"/>
                <a:stretch>
                  <a:fillRect l="-14706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ttore 1 14"/>
          <p:cNvCxnSpPr/>
          <p:nvPr/>
        </p:nvCxnSpPr>
        <p:spPr>
          <a:xfrm>
            <a:off x="3603277" y="3767124"/>
            <a:ext cx="0" cy="1455394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tangolo 15"/>
              <p:cNvSpPr/>
              <p:nvPr/>
            </p:nvSpPr>
            <p:spPr>
              <a:xfrm>
                <a:off x="3225388" y="5049386"/>
                <a:ext cx="1050196" cy="20863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ttango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5388" y="5049386"/>
                <a:ext cx="1050196" cy="208639"/>
              </a:xfrm>
              <a:prstGeom prst="rect">
                <a:avLst/>
              </a:prstGeom>
              <a:blipFill rotWithShape="0">
                <a:blip r:embed="rId8"/>
                <a:stretch>
                  <a:fillRect t="-11429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ttangolo 16"/>
          <p:cNvSpPr/>
          <p:nvPr/>
        </p:nvSpPr>
        <p:spPr>
          <a:xfrm>
            <a:off x="2808278" y="3311722"/>
            <a:ext cx="2049472" cy="307777"/>
          </a:xfrm>
          <a:prstGeom prst="rect">
            <a:avLst/>
          </a:prstGeom>
          <a:solidFill>
            <a:schemeClr val="bg1">
              <a:alpha val="79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</a:rPr>
              <a:t>ultrasound image of aorta</a:t>
            </a:r>
          </a:p>
        </p:txBody>
      </p:sp>
      <p:sp>
        <p:nvSpPr>
          <p:cNvPr id="18" name="Rettangolo 17"/>
          <p:cNvSpPr/>
          <p:nvPr/>
        </p:nvSpPr>
        <p:spPr>
          <a:xfrm>
            <a:off x="672425" y="4785810"/>
            <a:ext cx="1007007" cy="307777"/>
          </a:xfrm>
          <a:prstGeom prst="rect">
            <a:avLst/>
          </a:prstGeom>
          <a:solidFill>
            <a:schemeClr val="bg1">
              <a:alpha val="79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</a:rPr>
              <a:t>a blood cell</a:t>
            </a:r>
          </a:p>
        </p:txBody>
      </p:sp>
      <p:cxnSp>
        <p:nvCxnSpPr>
          <p:cNvPr id="19" name="Connettore 1 18"/>
          <p:cNvCxnSpPr/>
          <p:nvPr/>
        </p:nvCxnSpPr>
        <p:spPr>
          <a:xfrm>
            <a:off x="3458424" y="3767124"/>
            <a:ext cx="0" cy="1455394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1 19"/>
          <p:cNvCxnSpPr/>
          <p:nvPr/>
        </p:nvCxnSpPr>
        <p:spPr>
          <a:xfrm>
            <a:off x="3367887" y="3767124"/>
            <a:ext cx="0" cy="1455394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1 20"/>
          <p:cNvCxnSpPr/>
          <p:nvPr/>
        </p:nvCxnSpPr>
        <p:spPr>
          <a:xfrm>
            <a:off x="3223034" y="3767124"/>
            <a:ext cx="0" cy="1455394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047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to see how 𝐼 changes after a small change in time and position, we look at its Taylor expansion: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if we apply the brightness constancy condition, we get: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>
                  <a:spcBef>
                    <a:spcPts val="1200"/>
                  </a:spcBef>
                </a:pPr>
                <a:r>
                  <a:rPr lang="en-US" dirty="0"/>
                  <a:t>and dividing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we get:</a:t>
                </a:r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 r="-1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Optical Flow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tangolo 3"/>
              <p:cNvSpPr/>
              <p:nvPr/>
            </p:nvSpPr>
            <p:spPr>
              <a:xfrm>
                <a:off x="359857" y="1564243"/>
                <a:ext cx="7745918" cy="6663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ttango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57" y="1564243"/>
                <a:ext cx="7745918" cy="66633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4"/>
              <p:cNvSpPr/>
              <p:nvPr/>
            </p:nvSpPr>
            <p:spPr>
              <a:xfrm>
                <a:off x="431419" y="2857500"/>
                <a:ext cx="2845202" cy="666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ttango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419" y="2857500"/>
                <a:ext cx="2845202" cy="66633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5"/>
              <p:cNvSpPr/>
              <p:nvPr/>
            </p:nvSpPr>
            <p:spPr>
              <a:xfrm>
                <a:off x="431419" y="4202154"/>
                <a:ext cx="4530407" cy="666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Rettango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419" y="4202154"/>
                <a:ext cx="4530407" cy="66633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/>
              <p:cNvSpPr/>
              <p:nvPr/>
            </p:nvSpPr>
            <p:spPr>
              <a:xfrm>
                <a:off x="5040892" y="3847775"/>
                <a:ext cx="357726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E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E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FE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solidFill>
                          <a:srgbClr val="FE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E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E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E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 pitchFamily="34" charset="0"/>
                  </a:rPr>
                  <a:t> </a:t>
                </a:r>
                <a:r>
                  <a:rPr lang="en-US" dirty="0">
                    <a:solidFill>
                      <a:prstClr val="black"/>
                    </a:solidFill>
                    <a:latin typeface="Calibri Light" panose="020F0302020204030204" pitchFamily="34" charset="0"/>
                  </a:rPr>
                  <a:t>: velocity vector components</a:t>
                </a:r>
                <a:endParaRPr lang="en-US" dirty="0"/>
              </a:p>
            </p:txBody>
          </p:sp>
        </mc:Choice>
        <mc:Fallback xmlns="">
          <p:sp>
            <p:nvSpPr>
              <p:cNvPr id="7" name="Rettango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892" y="3847775"/>
                <a:ext cx="3577261" cy="400110"/>
              </a:xfrm>
              <a:prstGeom prst="rect">
                <a:avLst/>
              </a:prstGeom>
              <a:blipFill rotWithShape="0">
                <a:blip r:embed="rId6"/>
                <a:stretch>
                  <a:fillRect t="-3030" b="-19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tangolo 8"/>
              <p:cNvSpPr/>
              <p:nvPr/>
            </p:nvSpPr>
            <p:spPr>
              <a:xfrm>
                <a:off x="5031915" y="4290965"/>
                <a:ext cx="416492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 pitchFamily="34" charset="0"/>
                  </a:rPr>
                  <a:t> </a:t>
                </a:r>
                <a:r>
                  <a:rPr lang="en-US" dirty="0">
                    <a:solidFill>
                      <a:prstClr val="black"/>
                    </a:solidFill>
                    <a:latin typeface="Calibri Light" panose="020F0302020204030204" pitchFamily="34" charset="0"/>
                  </a:rPr>
                  <a:t>: spatial gradient components (</a:t>
                </a:r>
                <a:r>
                  <a:rPr lang="en-US" dirty="0" err="1">
                    <a:solidFill>
                      <a:prstClr val="black"/>
                    </a:solidFill>
                    <a:latin typeface="Calibri Light" panose="020F0302020204030204" pitchFamily="34" charset="0"/>
                  </a:rPr>
                  <a:t>Sobel</a:t>
                </a:r>
                <a:r>
                  <a:rPr lang="en-US" dirty="0">
                    <a:solidFill>
                      <a:prstClr val="black"/>
                    </a:solidFill>
                    <a:latin typeface="Calibri Light" panose="020F0302020204030204" pitchFamily="34" charset="0"/>
                  </a:rPr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9" name="Rettango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915" y="4290965"/>
                <a:ext cx="4164923" cy="400110"/>
              </a:xfrm>
              <a:prstGeom prst="rect">
                <a:avLst/>
              </a:prstGeom>
              <a:blipFill rotWithShape="0">
                <a:blip r:embed="rId7"/>
                <a:stretch>
                  <a:fillRect t="-4545" r="-292" b="-19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tangolo 9"/>
              <p:cNvSpPr/>
              <p:nvPr/>
            </p:nvSpPr>
            <p:spPr>
              <a:xfrm>
                <a:off x="5031915" y="4691075"/>
                <a:ext cx="391915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Calibri Light" panose="020F0302020204030204" pitchFamily="34" charset="0"/>
                  </a:rPr>
                  <a:t> </a:t>
                </a:r>
                <a:r>
                  <a:rPr lang="en-US" dirty="0">
                    <a:solidFill>
                      <a:prstClr val="black"/>
                    </a:solidFill>
                    <a:latin typeface="Calibri Light" panose="020F0302020204030204" pitchFamily="34" charset="0"/>
                  </a:rPr>
                  <a:t>: temporal gradient (frame difference)</a:t>
                </a:r>
                <a:endParaRPr lang="en-US" dirty="0"/>
              </a:p>
            </p:txBody>
          </p:sp>
        </mc:Choice>
        <mc:Fallback xmlns="">
          <p:sp>
            <p:nvSpPr>
              <p:cNvPr id="10" name="Rettango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915" y="4691075"/>
                <a:ext cx="3919150" cy="400110"/>
              </a:xfrm>
              <a:prstGeom prst="rect">
                <a:avLst/>
              </a:prstGeom>
              <a:blipFill rotWithShape="0">
                <a:blip r:embed="rId8"/>
                <a:stretch>
                  <a:fillRect t="-3077" r="-467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tangolo arrotondato 10"/>
          <p:cNvSpPr/>
          <p:nvPr/>
        </p:nvSpPr>
        <p:spPr>
          <a:xfrm>
            <a:off x="2714625" y="4310421"/>
            <a:ext cx="2182054" cy="481669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1964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ster">
  <a:themeElements>
    <a:clrScheme name="Personalizzato 2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0070C0"/>
      </a:hlink>
      <a:folHlink>
        <a:srgbClr val="85DFD0"/>
      </a:folHlink>
    </a:clrScheme>
    <a:fontScheme name="Equinozio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nozi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35825</TotalTime>
  <Words>2572</Words>
  <Application>Microsoft Office PowerPoint</Application>
  <PresentationFormat>On-screen Show (16:10)</PresentationFormat>
  <Paragraphs>381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Calibri</vt:lpstr>
      <vt:lpstr>Calibri Light</vt:lpstr>
      <vt:lpstr>Cambria Math</vt:lpstr>
      <vt:lpstr>Constantia</vt:lpstr>
      <vt:lpstr>Courier New</vt:lpstr>
      <vt:lpstr>Symbol</vt:lpstr>
      <vt:lpstr>Trebuchet MS</vt:lpstr>
      <vt:lpstr>Wingdings</vt:lpstr>
      <vt:lpstr>Wingdings 2</vt:lpstr>
      <vt:lpstr>Master</vt:lpstr>
      <vt:lpstr>PowerPoint Presentation</vt:lpstr>
      <vt:lpstr>What is Optical Flow?</vt:lpstr>
      <vt:lpstr>Optical Flow ≠ Motion Field</vt:lpstr>
      <vt:lpstr>Assumptions</vt:lpstr>
      <vt:lpstr>Assumptions</vt:lpstr>
      <vt:lpstr>Assumptions</vt:lpstr>
      <vt:lpstr>Assumptions</vt:lpstr>
      <vt:lpstr>Assumptions</vt:lpstr>
      <vt:lpstr>The Optical Flow Equation</vt:lpstr>
      <vt:lpstr>The Aperture Problem</vt:lpstr>
      <vt:lpstr>The Aperture Problem (visual interpretation)</vt:lpstr>
      <vt:lpstr>The Aperture Problem (visual interpretation)</vt:lpstr>
      <vt:lpstr>Optical Flow Methods</vt:lpstr>
      <vt:lpstr>Lucas-Kanade a sparse optical flow technique</vt:lpstr>
      <vt:lpstr>Lucas-Kanade approach (1981)</vt:lpstr>
      <vt:lpstr>Solving the overdetermined system</vt:lpstr>
      <vt:lpstr>Tie with Harris matrix</vt:lpstr>
      <vt:lpstr>Conditions for solvability</vt:lpstr>
      <vt:lpstr>Errors</vt:lpstr>
      <vt:lpstr>Solving the large motion problem (trivial solutions)</vt:lpstr>
      <vt:lpstr>Solving the large motion problem: improving the accuracy</vt:lpstr>
      <vt:lpstr>Iterative Lucas-Kanade</vt:lpstr>
      <vt:lpstr>Iterative pyramidal Lucas-Kanade (Bouguet, 2000)</vt:lpstr>
      <vt:lpstr>Iterative pyramidal Lucas-Kanade (Bouguet, 2000)</vt:lpstr>
      <vt:lpstr>Exercise 1</vt:lpstr>
      <vt:lpstr>    Farneback a dense optical flow technique</vt:lpstr>
      <vt:lpstr>Dense Optical Flow</vt:lpstr>
      <vt:lpstr>Farneback's approach (2003)</vt:lpstr>
      <vt:lpstr>Farneback's approach (2003)</vt:lpstr>
      <vt:lpstr>Practical considerations</vt:lpstr>
      <vt:lpstr>Estimation over a neighborhood</vt:lpstr>
      <vt:lpstr>Other improvements/modifications</vt:lpstr>
      <vt:lpstr>Exercise 2</vt:lpstr>
      <vt:lpstr>Exercise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Alessandro</dc:creator>
  <cp:lastModifiedBy>hp4540</cp:lastModifiedBy>
  <cp:revision>2460</cp:revision>
  <cp:lastPrinted>2016-02-02T08:24:15Z</cp:lastPrinted>
  <dcterms:created xsi:type="dcterms:W3CDTF">2009-07-02T08:29:41Z</dcterms:created>
  <dcterms:modified xsi:type="dcterms:W3CDTF">2018-07-02T03:43:32Z</dcterms:modified>
</cp:coreProperties>
</file>